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77" r:id="rId3"/>
    <p:sldMasterId id="2147483674" r:id="rId4"/>
    <p:sldMasterId id="2147483679" r:id="rId5"/>
  </p:sldMasterIdLst>
  <p:notesMasterIdLst>
    <p:notesMasterId r:id="rId25"/>
  </p:notesMasterIdLst>
  <p:handoutMasterIdLst>
    <p:handoutMasterId r:id="rId26"/>
  </p:handoutMasterIdLst>
  <p:sldIdLst>
    <p:sldId id="270" r:id="rId6"/>
    <p:sldId id="338" r:id="rId7"/>
    <p:sldId id="317" r:id="rId8"/>
    <p:sldId id="281" r:id="rId9"/>
    <p:sldId id="318"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279" r:id="rId2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83290" autoAdjust="0"/>
  </p:normalViewPr>
  <p:slideViewPr>
    <p:cSldViewPr>
      <p:cViewPr>
        <p:scale>
          <a:sx n="100" d="100"/>
          <a:sy n="100" d="100"/>
        </p:scale>
        <p:origin x="288" y="-216"/>
      </p:cViewPr>
      <p:guideLst>
        <p:guide orient="horz" pos="2160"/>
        <p:guide pos="2880"/>
      </p:guideLst>
    </p:cSldViewPr>
  </p:slideViewPr>
  <p:notesTextViewPr>
    <p:cViewPr>
      <p:scale>
        <a:sx n="1" d="1"/>
        <a:sy n="1" d="1"/>
      </p:scale>
      <p:origin x="0" y="0"/>
    </p:cViewPr>
  </p:notesTextViewPr>
  <p:notesViewPr>
    <p:cSldViewPr>
      <p:cViewPr varScale="1">
        <p:scale>
          <a:sx n="80" d="100"/>
          <a:sy n="80" d="100"/>
        </p:scale>
        <p:origin x="-2994"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10EFFAC-BEF8-44FF-A931-7E933EF6EEE4}" type="datetimeFigureOut">
              <a:rPr lang="en-US" smtClean="0"/>
              <a:t>2/8/2016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E4A762B-9F88-4A6D-8288-7E9A27DA88BF}" type="slidenum">
              <a:rPr lang="en-US" smtClean="0"/>
              <a:t>‹#›</a:t>
            </a:fld>
            <a:endParaRPr lang="en-US"/>
          </a:p>
        </p:txBody>
      </p:sp>
    </p:spTree>
    <p:extLst>
      <p:ext uri="{BB962C8B-B14F-4D97-AF65-F5344CB8AC3E}">
        <p14:creationId xmlns:p14="http://schemas.microsoft.com/office/powerpoint/2010/main" val="377888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FDAB66E-ADA6-4E35-B142-78F357E3D93F}" type="datetimeFigureOut">
              <a:rPr lang="en-US" smtClean="0"/>
              <a:t>2/8/2016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AACA753-C9A1-49D4-8EA6-6BC738D5191D}" type="slidenum">
              <a:rPr lang="en-US" smtClean="0"/>
              <a:t>‹#›</a:t>
            </a:fld>
            <a:endParaRPr lang="en-US"/>
          </a:p>
        </p:txBody>
      </p:sp>
    </p:spTree>
    <p:extLst>
      <p:ext uri="{BB962C8B-B14F-4D97-AF65-F5344CB8AC3E}">
        <p14:creationId xmlns:p14="http://schemas.microsoft.com/office/powerpoint/2010/main" val="805203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a:t>
            </a:fld>
            <a:endParaRPr lang="en-US"/>
          </a:p>
        </p:txBody>
      </p:sp>
    </p:spTree>
    <p:extLst>
      <p:ext uri="{BB962C8B-B14F-4D97-AF65-F5344CB8AC3E}">
        <p14:creationId xmlns:p14="http://schemas.microsoft.com/office/powerpoint/2010/main" val="5161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Lets make a method to print the coordinates of a moving point</a:t>
            </a:r>
          </a:p>
          <a:p>
            <a:endParaRPr lang="en-US" baseline="0" dirty="0" smtClean="0"/>
          </a:p>
          <a:p>
            <a:pPr defTabSz="931774"/>
            <a:r>
              <a:rPr lang="en-US" baseline="0" dirty="0" smtClean="0"/>
              <a:t>@2 Create one</a:t>
            </a: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@3 Call print … exactly what we wanted</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But hold on a tick! We already had a function to print </a:t>
            </a:r>
            <a:r>
              <a:rPr lang="en-US" dirty="0" err="1">
                <a:latin typeface="Calibri" panose="020F0502020204030204" pitchFamily="34" charset="0"/>
                <a:ea typeface="Calibri" panose="020F0502020204030204" pitchFamily="34" charset="0"/>
                <a:cs typeface="Times New Roman" panose="02020603050405020304" pitchFamily="18" charset="0"/>
              </a:rPr>
              <a:t>coords</a:t>
            </a:r>
            <a:r>
              <a:rPr lang="en-US" dirty="0">
                <a:latin typeface="Calibri" panose="020F0502020204030204" pitchFamily="34" charset="0"/>
                <a:ea typeface="Calibri" panose="020F0502020204030204" pitchFamily="34" charset="0"/>
                <a:cs typeface="Times New Roman" panose="02020603050405020304" pitchFamily="18" charset="0"/>
              </a:rPr>
              <a:t>! Remember this? @4</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@5 </a:t>
            </a:r>
            <a:r>
              <a:rPr lang="en-US" dirty="0" err="1">
                <a:latin typeface="Calibri" panose="020F0502020204030204" pitchFamily="34" charset="0"/>
                <a:ea typeface="Calibri" panose="020F0502020204030204" pitchFamily="34" charset="0"/>
                <a:cs typeface="Times New Roman" panose="02020603050405020304" pitchFamily="18" charset="0"/>
              </a:rPr>
              <a:t>MovingPoint</a:t>
            </a:r>
            <a:r>
              <a:rPr lang="en-US" dirty="0">
                <a:latin typeface="Calibri" panose="020F0502020204030204" pitchFamily="34" charset="0"/>
                <a:ea typeface="Calibri" panose="020F0502020204030204" pitchFamily="34" charset="0"/>
                <a:cs typeface="Times New Roman" panose="02020603050405020304" pitchFamily="18" charset="0"/>
              </a:rPr>
              <a:t> is a Point, right? What happens if we call it?</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@6 Surprise!</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10</a:t>
            </a:fld>
            <a:endParaRPr lang="en-US"/>
          </a:p>
        </p:txBody>
      </p:sp>
    </p:spTree>
    <p:extLst>
      <p:ext uri="{BB962C8B-B14F-4D97-AF65-F5344CB8AC3E}">
        <p14:creationId xmlns:p14="http://schemas.microsoft.com/office/powerpoint/2010/main" val="3581229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create a Point and a </a:t>
            </a:r>
            <a:r>
              <a:rPr lang="en-US" baseline="0" dirty="0" err="1" smtClean="0"/>
              <a:t>MovingPoint</a:t>
            </a:r>
            <a:r>
              <a:rPr lang="en-US" baseline="0" dirty="0" smtClean="0"/>
              <a:t> and pass them to </a:t>
            </a:r>
            <a:r>
              <a:rPr lang="en-US" baseline="0" dirty="0" err="1" smtClean="0"/>
              <a:t>printCoords</a:t>
            </a:r>
            <a:r>
              <a:rPr lang="en-US" baseline="0" dirty="0" smtClean="0"/>
              <a:t>.</a:t>
            </a:r>
          </a:p>
          <a:p>
            <a:endParaRPr lang="en-US" baseline="0" dirty="0" smtClean="0"/>
          </a:p>
          <a:p>
            <a:r>
              <a:rPr lang="en-US" baseline="0" dirty="0" smtClean="0"/>
              <a:t>@1 Point</a:t>
            </a:r>
          </a:p>
          <a:p>
            <a:endParaRPr lang="en-US" baseline="0" dirty="0" smtClean="0"/>
          </a:p>
          <a:p>
            <a:r>
              <a:rPr lang="en-US" baseline="0" dirty="0" smtClean="0"/>
              <a:t>@2 </a:t>
            </a:r>
            <a:r>
              <a:rPr lang="en-US" baseline="0" dirty="0" err="1" smtClean="0"/>
              <a:t>MovingPoint</a:t>
            </a:r>
            <a:endParaRPr lang="en-US" baseline="0" dirty="0" smtClean="0"/>
          </a:p>
          <a:p>
            <a:endParaRPr lang="en-US" baseline="0" dirty="0" smtClean="0"/>
          </a:p>
          <a:p>
            <a:r>
              <a:rPr lang="en-US" baseline="0" dirty="0" smtClean="0"/>
              <a:t>They look pretty much the same in memory. Hard to tell them apart!</a:t>
            </a:r>
          </a:p>
          <a:p>
            <a:endParaRPr lang="en-US" baseline="0" dirty="0" smtClean="0"/>
          </a:p>
          <a:p>
            <a:r>
              <a:rPr lang="en-US" baseline="0" dirty="0" smtClean="0"/>
              <a:t>@3 There are a couple of functions out there that take pointers to different kinds of objects.</a:t>
            </a:r>
          </a:p>
          <a:p>
            <a:endParaRPr lang="en-US" baseline="0" dirty="0" smtClean="0"/>
          </a:p>
          <a:p>
            <a:r>
              <a:rPr lang="en-US" baseline="0" dirty="0" smtClean="0"/>
              <a:t>Which one should the compiler call? All the compiler can do is say “p is a pointer to a point. I’ll call the plain Point version”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11</a:t>
            </a:fld>
            <a:endParaRPr lang="en-US"/>
          </a:p>
        </p:txBody>
      </p:sp>
    </p:spTree>
    <p:extLst>
      <p:ext uri="{BB962C8B-B14F-4D97-AF65-F5344CB8AC3E}">
        <p14:creationId xmlns:p14="http://schemas.microsoft.com/office/powerpoint/2010/main" val="68387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want to add to the memory footprint and insert pointers to the desired functions. Now the compiler can follow the incoming pointer to the table and then follow that pointer to the correct function.</a:t>
            </a:r>
          </a:p>
          <a:p>
            <a:endParaRPr lang="en-US" baseline="0" dirty="0" smtClean="0"/>
          </a:p>
          <a:p>
            <a:r>
              <a:rPr lang="en-US" baseline="0" dirty="0" smtClean="0"/>
              <a:t>C programmers do this all the time. </a:t>
            </a:r>
            <a:r>
              <a:rPr lang="en-US" baseline="0" dirty="0" err="1" smtClean="0"/>
              <a:t>Functors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12</a:t>
            </a:fld>
            <a:endParaRPr lang="en-US"/>
          </a:p>
        </p:txBody>
      </p:sp>
    </p:spTree>
    <p:extLst>
      <p:ext uri="{BB962C8B-B14F-4D97-AF65-F5344CB8AC3E}">
        <p14:creationId xmlns:p14="http://schemas.microsoft.com/office/powerpoint/2010/main" val="2434776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 will do the </a:t>
            </a:r>
            <a:r>
              <a:rPr lang="en-US" baseline="0" dirty="0" err="1" smtClean="0"/>
              <a:t>functor</a:t>
            </a:r>
            <a:r>
              <a:rPr lang="en-US" baseline="0" dirty="0" smtClean="0"/>
              <a:t> work for you.</a:t>
            </a:r>
          </a:p>
          <a:p>
            <a:endParaRPr lang="en-US" baseline="0" dirty="0" smtClean="0"/>
          </a:p>
          <a:p>
            <a:r>
              <a:rPr lang="en-US" baseline="0" dirty="0" smtClean="0"/>
              <a:t>@1 You add the “virtual” keyword to the desired methods in the base class. The compiler will add that table to the memory footprint.</a:t>
            </a:r>
          </a:p>
          <a:p>
            <a:endParaRPr lang="en-US" baseline="0" dirty="0" smtClean="0"/>
          </a:p>
          <a:p>
            <a:r>
              <a:rPr lang="en-US" baseline="0" dirty="0" smtClean="0"/>
              <a:t>@2 Methods that you redefine in your derived class are automatically virtual whether you add the keyword or not. You should add it for your own sake.</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13</a:t>
            </a:fld>
            <a:endParaRPr lang="en-US"/>
          </a:p>
        </p:txBody>
      </p:sp>
    </p:spTree>
    <p:extLst>
      <p:ext uri="{BB962C8B-B14F-4D97-AF65-F5344CB8AC3E}">
        <p14:creationId xmlns:p14="http://schemas.microsoft.com/office/powerpoint/2010/main" val="4173288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get the behavior we want @1</a:t>
            </a:r>
          </a:p>
          <a:p>
            <a:endParaRPr lang="en-US" baseline="0" dirty="0" smtClean="0"/>
          </a:p>
          <a:p>
            <a:r>
              <a:rPr lang="en-US" baseline="0" dirty="0" smtClean="0"/>
              <a:t>Notice the code in “</a:t>
            </a:r>
            <a:r>
              <a:rPr lang="en-US" baseline="0" dirty="0" err="1" smtClean="0"/>
              <a:t>printCoords</a:t>
            </a:r>
            <a:r>
              <a:rPr lang="en-US" baseline="0" dirty="0" smtClean="0"/>
              <a:t>” is divorced from a specific type of Point. It calls the point’s behavior indirectly through the virtual table.</a:t>
            </a:r>
          </a:p>
          <a:p>
            <a:endParaRPr lang="en-US" baseline="0" dirty="0" smtClean="0"/>
          </a:p>
          <a:p>
            <a:r>
              <a:rPr lang="en-US" baseline="0" dirty="0" smtClean="0"/>
              <a:t>This code will work with new kinds of points that have not even been written yet.</a:t>
            </a:r>
          </a:p>
          <a:p>
            <a:endParaRPr lang="en-US" baseline="0" dirty="0" smtClean="0"/>
          </a:p>
          <a:p>
            <a:r>
              <a:rPr lang="en-US" baseline="0" dirty="0" smtClean="0"/>
              <a:t>This code works with the API … it knows “</a:t>
            </a:r>
            <a:r>
              <a:rPr lang="en-US" baseline="0" dirty="0" err="1" smtClean="0"/>
              <a:t>getX</a:t>
            </a:r>
            <a:r>
              <a:rPr lang="en-US" baseline="0" dirty="0" smtClean="0"/>
              <a:t>” but doesn’t know exactly what that does.</a:t>
            </a:r>
          </a:p>
        </p:txBody>
      </p:sp>
      <p:sp>
        <p:nvSpPr>
          <p:cNvPr id="4" name="Slide Number Placeholder 3"/>
          <p:cNvSpPr>
            <a:spLocks noGrp="1"/>
          </p:cNvSpPr>
          <p:nvPr>
            <p:ph type="sldNum" sz="quarter" idx="10"/>
          </p:nvPr>
        </p:nvSpPr>
        <p:spPr/>
        <p:txBody>
          <a:bodyPr/>
          <a:lstStyle/>
          <a:p>
            <a:fld id="{BAACA753-C9A1-49D4-8EA6-6BC738D5191D}" type="slidenum">
              <a:rPr lang="en-US" smtClean="0"/>
              <a:t>14</a:t>
            </a:fld>
            <a:endParaRPr lang="en-US"/>
          </a:p>
        </p:txBody>
      </p:sp>
    </p:spTree>
    <p:extLst>
      <p:ext uri="{BB962C8B-B14F-4D97-AF65-F5344CB8AC3E}">
        <p14:creationId xmlns:p14="http://schemas.microsoft.com/office/powerpoint/2010/main" val="160946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15</a:t>
            </a:fld>
            <a:endParaRPr lang="en-US"/>
          </a:p>
        </p:txBody>
      </p:sp>
    </p:spTree>
    <p:extLst>
      <p:ext uri="{BB962C8B-B14F-4D97-AF65-F5344CB8AC3E}">
        <p14:creationId xmlns:p14="http://schemas.microsoft.com/office/powerpoint/2010/main" val="381853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happens here? What do you want to happen?</a:t>
            </a:r>
          </a:p>
          <a:p>
            <a:endParaRPr lang="en-US" baseline="0" dirty="0" smtClean="0"/>
          </a:p>
          <a:p>
            <a:r>
              <a:rPr lang="en-US" baseline="0" dirty="0" smtClean="0"/>
              <a:t>@1 This is what happens</a:t>
            </a:r>
          </a:p>
          <a:p>
            <a:endParaRPr lang="en-US" baseline="0" dirty="0" smtClean="0"/>
          </a:p>
          <a:p>
            <a:r>
              <a:rPr lang="en-US" baseline="0" dirty="0" smtClean="0"/>
              <a:t>Is that what you want? I’m thinking that the act of summing the coordinates should check the coordinates and thus move the point. Where is the code to move the point? It is in the </a:t>
            </a:r>
            <a:r>
              <a:rPr lang="en-US" baseline="0" dirty="0" err="1" smtClean="0"/>
              <a:t>MovingPoint</a:t>
            </a:r>
            <a:r>
              <a:rPr lang="en-US" baseline="0" dirty="0" smtClean="0"/>
              <a:t> getters.</a:t>
            </a:r>
          </a:p>
        </p:txBody>
      </p:sp>
      <p:sp>
        <p:nvSpPr>
          <p:cNvPr id="4" name="Slide Number Placeholder 3"/>
          <p:cNvSpPr>
            <a:spLocks noGrp="1"/>
          </p:cNvSpPr>
          <p:nvPr>
            <p:ph type="sldNum" sz="quarter" idx="10"/>
          </p:nvPr>
        </p:nvSpPr>
        <p:spPr/>
        <p:txBody>
          <a:bodyPr/>
          <a:lstStyle/>
          <a:p>
            <a:fld id="{BAACA753-C9A1-49D4-8EA6-6BC738D5191D}" type="slidenum">
              <a:rPr lang="en-US" smtClean="0"/>
              <a:t>16</a:t>
            </a:fld>
            <a:endParaRPr lang="en-US"/>
          </a:p>
        </p:txBody>
      </p:sp>
    </p:spTree>
    <p:extLst>
      <p:ext uri="{BB962C8B-B14F-4D97-AF65-F5344CB8AC3E}">
        <p14:creationId xmlns:p14="http://schemas.microsoft.com/office/powerpoint/2010/main" val="335103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change </a:t>
            </a:r>
            <a:r>
              <a:rPr lang="en-US" baseline="0" dirty="0" err="1" smtClean="0"/>
              <a:t>sumCoords</a:t>
            </a:r>
            <a:r>
              <a:rPr lang="en-US" baseline="0" dirty="0" smtClean="0"/>
              <a:t> to call the getters. We always hide behind a method. When we make Point this seems silly, doesn’t it?</a:t>
            </a:r>
          </a:p>
        </p:txBody>
      </p:sp>
      <p:sp>
        <p:nvSpPr>
          <p:cNvPr id="4" name="Slide Number Placeholder 3"/>
          <p:cNvSpPr>
            <a:spLocks noGrp="1"/>
          </p:cNvSpPr>
          <p:nvPr>
            <p:ph type="sldNum" sz="quarter" idx="10"/>
          </p:nvPr>
        </p:nvSpPr>
        <p:spPr/>
        <p:txBody>
          <a:bodyPr/>
          <a:lstStyle/>
          <a:p>
            <a:fld id="{BAACA753-C9A1-49D4-8EA6-6BC738D5191D}" type="slidenum">
              <a:rPr lang="en-US" smtClean="0"/>
              <a:t>17</a:t>
            </a:fld>
            <a:endParaRPr lang="en-US"/>
          </a:p>
        </p:txBody>
      </p:sp>
    </p:spTree>
    <p:extLst>
      <p:ext uri="{BB962C8B-B14F-4D97-AF65-F5344CB8AC3E}">
        <p14:creationId xmlns:p14="http://schemas.microsoft.com/office/powerpoint/2010/main" val="1536916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18</a:t>
            </a:fld>
            <a:endParaRPr lang="en-US"/>
          </a:p>
        </p:txBody>
      </p:sp>
    </p:spTree>
    <p:extLst>
      <p:ext uri="{BB962C8B-B14F-4D97-AF65-F5344CB8AC3E}">
        <p14:creationId xmlns:p14="http://schemas.microsoft.com/office/powerpoint/2010/main" val="4822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19</a:t>
            </a:fld>
            <a:endParaRPr lang="en-US"/>
          </a:p>
        </p:txBody>
      </p:sp>
    </p:spTree>
    <p:extLst>
      <p:ext uri="{BB962C8B-B14F-4D97-AF65-F5344CB8AC3E}">
        <p14:creationId xmlns:p14="http://schemas.microsoft.com/office/powerpoint/2010/main" val="193510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Point has been in the field for years.</a:t>
            </a:r>
          </a:p>
          <a:p>
            <a:endParaRPr lang="en-US" baseline="0" dirty="0" smtClean="0"/>
          </a:p>
          <a:p>
            <a:r>
              <a:rPr lang="en-US" baseline="0" dirty="0" smtClean="0"/>
              <a:t>@1 Now we need a “</a:t>
            </a:r>
            <a:r>
              <a:rPr lang="en-US" baseline="0" dirty="0" err="1" smtClean="0"/>
              <a:t>ColorPoint</a:t>
            </a:r>
            <a:r>
              <a:rPr lang="en-US" baseline="0" dirty="0" smtClean="0"/>
              <a:t>”. </a:t>
            </a:r>
          </a:p>
          <a:p>
            <a:endParaRPr lang="en-US" baseline="0" dirty="0" smtClean="0"/>
          </a:p>
          <a:p>
            <a:r>
              <a:rPr lang="en-US" baseline="0" dirty="0" smtClean="0"/>
              <a:t>It does everything that Point does, but it has an added “</a:t>
            </a:r>
            <a:r>
              <a:rPr lang="en-US" baseline="0" dirty="0" err="1" smtClean="0"/>
              <a:t>int</a:t>
            </a:r>
            <a:r>
              <a:rPr lang="en-US" baseline="0" dirty="0" smtClean="0"/>
              <a:t>” attribute of color.</a:t>
            </a:r>
          </a:p>
          <a:p>
            <a:endParaRPr lang="en-US" baseline="0" dirty="0" smtClean="0"/>
          </a:p>
          <a:p>
            <a:r>
              <a:rPr lang="en-US" baseline="0" dirty="0" smtClean="0"/>
              <a:t>@2 We need an added constructor that takes color</a:t>
            </a:r>
          </a:p>
          <a:p>
            <a:endParaRPr lang="en-US" baseline="0" dirty="0" smtClean="0"/>
          </a:p>
          <a:p>
            <a:r>
              <a:rPr lang="en-US" baseline="0" dirty="0" smtClean="0"/>
              <a:t>@3 And a getter for the color</a:t>
            </a:r>
          </a:p>
          <a:p>
            <a:endParaRPr lang="en-US" baseline="0" dirty="0" smtClean="0"/>
          </a:p>
          <a:p>
            <a:r>
              <a:rPr lang="en-US" baseline="0" dirty="0" smtClean="0"/>
              <a:t>Should we copy paste the code? Why or why not?</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3</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start with an existing class and ADD TO IT. You can’t take anything away. If you inherit from something you get all its data members and methods.</a:t>
            </a:r>
          </a:p>
          <a:p>
            <a:endParaRPr lang="en-US" baseline="0" dirty="0" smtClean="0"/>
          </a:p>
          <a:p>
            <a:r>
              <a:rPr lang="en-US" baseline="0" dirty="0" smtClean="0"/>
              <a:t>@1 </a:t>
            </a:r>
            <a:r>
              <a:rPr lang="en-US" baseline="0" dirty="0" err="1" smtClean="0"/>
              <a:t>ColorPoint</a:t>
            </a:r>
            <a:r>
              <a:rPr lang="en-US" baseline="0" dirty="0" smtClean="0"/>
              <a:t> has a </a:t>
            </a:r>
            <a:r>
              <a:rPr lang="en-US" baseline="0" dirty="0" err="1" smtClean="0"/>
              <a:t>getX</a:t>
            </a:r>
            <a:r>
              <a:rPr lang="en-US" baseline="0" dirty="0" smtClean="0"/>
              <a:t> that it picks up from Point </a:t>
            </a:r>
          </a:p>
          <a:p>
            <a:endParaRPr lang="en-US" baseline="0" dirty="0" smtClean="0"/>
          </a:p>
          <a:p>
            <a:r>
              <a:rPr lang="en-US" baseline="0" dirty="0" smtClean="0"/>
              <a:t>We’ll see the constructor next</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4</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 new syntax. This is called an “Initializer list”. This tells the compiler to call the base class constructor BEFORE calling your constructor, and you pass any information you want.</a:t>
            </a:r>
          </a:p>
          <a:p>
            <a:endParaRPr lang="en-US" baseline="0" dirty="0" smtClean="0"/>
          </a:p>
          <a:p>
            <a:r>
              <a:rPr lang="en-US" baseline="0" dirty="0" smtClean="0"/>
              <a:t>If the </a:t>
            </a:r>
            <a:r>
              <a:rPr lang="en-US" baseline="0" dirty="0" err="1" smtClean="0"/>
              <a:t>baseclass</a:t>
            </a:r>
            <a:r>
              <a:rPr lang="en-US" baseline="0" dirty="0" smtClean="0"/>
              <a:t> has multiple constructors then you get to pick.</a:t>
            </a:r>
          </a:p>
          <a:p>
            <a:endParaRPr lang="en-US" baseline="0" dirty="0" smtClean="0"/>
          </a:p>
          <a:p>
            <a:r>
              <a:rPr lang="en-US" baseline="0" dirty="0" smtClean="0"/>
              <a:t>But you MUST call one of them. The compiler will try and be handy by sticking this in if you do nothing: @2</a:t>
            </a:r>
          </a:p>
          <a:p>
            <a:endParaRPr lang="en-US" baseline="0" dirty="0" smtClean="0"/>
          </a:p>
          <a:p>
            <a:r>
              <a:rPr lang="en-US" baseline="0" dirty="0" smtClean="0"/>
              <a:t>You’ll get a strange compile error if Point() doesn’t exist.</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5</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6</a:t>
            </a:fld>
            <a:endParaRPr lang="en-US"/>
          </a:p>
        </p:txBody>
      </p:sp>
    </p:spTree>
    <p:extLst>
      <p:ext uri="{BB962C8B-B14F-4D97-AF65-F5344CB8AC3E}">
        <p14:creationId xmlns:p14="http://schemas.microsoft.com/office/powerpoint/2010/main" val="334026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7</a:t>
            </a:fld>
            <a:endParaRPr lang="en-US"/>
          </a:p>
        </p:txBody>
      </p:sp>
    </p:spTree>
    <p:extLst>
      <p:ext uri="{BB962C8B-B14F-4D97-AF65-F5344CB8AC3E}">
        <p14:creationId xmlns:p14="http://schemas.microsoft.com/office/powerpoint/2010/main" val="256435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8</a:t>
            </a:fld>
            <a:endParaRPr lang="en-US"/>
          </a:p>
        </p:txBody>
      </p:sp>
    </p:spTree>
    <p:extLst>
      <p:ext uri="{BB962C8B-B14F-4D97-AF65-F5344CB8AC3E}">
        <p14:creationId xmlns:p14="http://schemas.microsoft.com/office/powerpoint/2010/main" val="297372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happens if you give the same name to a method in a derived class? The “</a:t>
            </a:r>
            <a:r>
              <a:rPr lang="en-US" baseline="0" dirty="0" err="1" smtClean="0"/>
              <a:t>MovingPoint</a:t>
            </a:r>
            <a:r>
              <a:rPr lang="en-US" baseline="0" dirty="0" smtClean="0"/>
              <a:t>” has updated behavior.</a:t>
            </a:r>
          </a:p>
          <a:p>
            <a:endParaRPr lang="en-US" baseline="0" dirty="0" smtClean="0"/>
          </a:p>
          <a:p>
            <a:r>
              <a:rPr lang="en-US" baseline="0" dirty="0" smtClean="0"/>
              <a:t>How about a moving point that bumps the coordinates every time.</a:t>
            </a:r>
          </a:p>
          <a:p>
            <a:endParaRPr lang="en-US" baseline="0" dirty="0" smtClean="0"/>
          </a:p>
          <a:p>
            <a:r>
              <a:rPr lang="en-US" baseline="0" dirty="0" smtClean="0"/>
              <a:t>@1 We have trouble here. X and y are private in Point. Should we make them public? No. we are special because we are inheriting. </a:t>
            </a:r>
          </a:p>
          <a:p>
            <a:endParaRPr lang="en-US" baseline="0" dirty="0" smtClean="0"/>
          </a:p>
          <a:p>
            <a:r>
              <a:rPr lang="en-US" baseline="0" dirty="0" smtClean="0"/>
              <a:t>@2 Special permission “protected”.</a:t>
            </a:r>
          </a:p>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9</a:t>
            </a:fld>
            <a:endParaRPr lang="en-US"/>
          </a:p>
        </p:txBody>
      </p:sp>
    </p:spTree>
    <p:extLst>
      <p:ext uri="{BB962C8B-B14F-4D97-AF65-F5344CB8AC3E}">
        <p14:creationId xmlns:p14="http://schemas.microsoft.com/office/powerpoint/2010/main" val="2697215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47AC95A-1E7B-453B-B95A-0F50DC30A390}" type="slidenum">
              <a:rPr lang="en-US" smtClean="0"/>
              <a:t>‹#›</a:t>
            </a:fld>
            <a:endParaRPr lang="en-US"/>
          </a:p>
        </p:txBody>
      </p:sp>
    </p:spTree>
    <p:extLst>
      <p:ext uri="{BB962C8B-B14F-4D97-AF65-F5344CB8AC3E}">
        <p14:creationId xmlns:p14="http://schemas.microsoft.com/office/powerpoint/2010/main" val="254232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1498600"/>
            <a:ext cx="4114800" cy="4978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B9EA2576-3992-4A7D-AC41-AC0E2BE3E45F}" type="slidenum">
              <a:rPr lang="en-US" smtClean="0"/>
              <a:pPr/>
              <a:t>‹#›</a:t>
            </a:fld>
            <a:endParaRPr lang="en-US"/>
          </a:p>
        </p:txBody>
      </p:sp>
    </p:spTree>
    <p:extLst>
      <p:ext uri="{BB962C8B-B14F-4D97-AF65-F5344CB8AC3E}">
        <p14:creationId xmlns:p14="http://schemas.microsoft.com/office/powerpoint/2010/main" val="358403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smtClean="0"/>
              <a:t>Click to edit Master title</a:t>
            </a:r>
            <a:endParaRPr lang="en-US" dirty="0"/>
          </a:p>
        </p:txBody>
      </p:sp>
      <p:sp>
        <p:nvSpPr>
          <p:cNvPr id="3" name="Content Placeholder 2"/>
          <p:cNvSpPr>
            <a:spLocks noGrp="1"/>
          </p:cNvSpPr>
          <p:nvPr>
            <p:ph idx="1"/>
          </p:nvPr>
        </p:nvSpPr>
        <p:spPr>
          <a:xfrm>
            <a:off x="457200" y="1295400"/>
            <a:ext cx="8229600" cy="4830763"/>
          </a:xfrm>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12"/>
          </p:nvPr>
        </p:nvSpPr>
        <p:spPr>
          <a:xfrm>
            <a:off x="8582025" y="6324600"/>
            <a:ext cx="561975" cy="365125"/>
          </a:xfrm>
          <a:prstGeom prst="rect">
            <a:avLst/>
          </a:prstGeom>
        </p:spPr>
        <p:txBody>
          <a:bodyPr/>
          <a:lstStyle>
            <a:lvl1pPr algn="r">
              <a:defRPr/>
            </a:lvl1pPr>
          </a:lstStyle>
          <a:p>
            <a:fld id="{BA9B540C-44DA-4F69-89C9-7C84606640D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a:xfrm>
            <a:off x="6363347" y="6356350"/>
            <a:ext cx="2085975" cy="365125"/>
          </a:xfrm>
          <a:prstGeom prst="rect">
            <a:avLst/>
          </a:prstGeom>
        </p:spPr>
        <p:txBody>
          <a:bodyPr/>
          <a:lstStyle/>
          <a:p>
            <a:endParaRPr lang="en-US"/>
          </a:p>
        </p:txBody>
      </p:sp>
      <p:sp>
        <p:nvSpPr>
          <p:cNvPr id="8" name="Footer Placeholder 7"/>
          <p:cNvSpPr>
            <a:spLocks noGrp="1"/>
          </p:cNvSpPr>
          <p:nvPr>
            <p:ph type="ftr" sz="quarter" idx="11"/>
          </p:nvPr>
        </p:nvSpPr>
        <p:spPr>
          <a:xfrm>
            <a:off x="659165" y="6356350"/>
            <a:ext cx="28479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363347" y="6356350"/>
            <a:ext cx="2085975" cy="365125"/>
          </a:xfrm>
          <a:prstGeom prst="rect">
            <a:avLst/>
          </a:prstGeom>
        </p:spPr>
        <p:txBody>
          <a:bodyPr/>
          <a:lstStyle/>
          <a:p>
            <a:endParaRPr lang="en-US"/>
          </a:p>
        </p:txBody>
      </p:sp>
      <p:sp>
        <p:nvSpPr>
          <p:cNvPr id="4" name="Footer Placeholder 3"/>
          <p:cNvSpPr>
            <a:spLocks noGrp="1"/>
          </p:cNvSpPr>
          <p:nvPr>
            <p:ph type="ftr" sz="quarter" idx="11"/>
          </p:nvPr>
        </p:nvSpPr>
        <p:spPr>
          <a:xfrm>
            <a:off x="659165" y="6356350"/>
            <a:ext cx="28479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409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81000"/>
            <a:ext cx="7772400" cy="1470025"/>
          </a:xfrm>
          <a:prstGeom prst="rect">
            <a:avLst/>
          </a:prstGeo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381000" y="1828800"/>
            <a:ext cx="5410200" cy="4114800"/>
          </a:xfrm>
          <a:prstGeom prst="rect">
            <a:avLst/>
          </a:prstGeo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91741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8.xml"/><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11.xml"/><Relationship Id="rId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229600" cy="1143000"/>
          </a:xfrm>
          <a:prstGeom prst="rect">
            <a:avLst/>
          </a:prstGeom>
        </p:spPr>
        <p:txBody>
          <a:bodyPr vert="horz" lIns="91440" tIns="45720" rIns="91440" bIns="45720" rtlCol="0" anchor="b">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457200" y="14478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23000"/>
                    </a14:imgEffect>
                  </a14:imgLayer>
                </a14:imgProps>
              </a:ext>
            </a:extLst>
          </a:blip>
          <a:srcRect/>
          <a:stretch>
            <a:fillRect l="-9000" t="-1000" r="-9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2971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p:nvSpPr>
        <p:spPr>
          <a:xfrm>
            <a:off x="457200" y="4663736"/>
            <a:ext cx="3505200" cy="381000"/>
          </a:xfrm>
          <a:prstGeom prst="rect">
            <a:avLst/>
          </a:prstGeom>
          <a:noFill/>
        </p:spPr>
        <p:txBody>
          <a:bodyPr wrap="square" rtlCol="0">
            <a:spAutoFit/>
          </a:bodyPr>
          <a:lstStyle/>
          <a:p>
            <a:r>
              <a:rPr lang="en-US" dirty="0" smtClean="0">
                <a:solidFill>
                  <a:schemeClr val="bg1"/>
                </a:solidFill>
                <a:effectLst>
                  <a:outerShdw blurRad="38100" dist="38100" dir="2700000" algn="tl">
                    <a:srgbClr val="000000">
                      <a:alpha val="43137"/>
                    </a:srgbClr>
                  </a:outerShdw>
                </a:effectLst>
                <a:latin typeface="Palatino Linotype" panose="02040502050505030304" pitchFamily="18" charset="0"/>
              </a:rPr>
              <a:t>C++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87004186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000" r="-8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893808"/>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3000" t="-15000" r="-27000" b="-3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0"/>
            <a:ext cx="81534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76399"/>
            <a:ext cx="8153400" cy="34290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827847"/>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ctr" defTabSz="914400" rtl="0" eaLnBrk="1" latinLnBrk="0" hangingPunct="1">
        <a:spcBef>
          <a:spcPct val="0"/>
        </a:spcBef>
        <a:buNone/>
        <a:defRPr sz="44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1"/>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1"/>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78368"/>
            <a:ext cx="8229600" cy="9186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397000"/>
            <a:ext cx="8610600" cy="5080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382000" y="6070601"/>
            <a:ext cx="609600" cy="366183"/>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1779974"/>
      </p:ext>
    </p:extLst>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www.tutorialspoint.com/cplusplus/cpp_constructor_destructor.ht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hyperlink" Target="https://www.youtube.com/watch?v=_b7odUc7lg0" TargetMode="External"/><Relationship Id="rId4" Type="http://schemas.openxmlformats.org/officeDocument/2006/relationships/hyperlink" Target="http://www.tutorialspoint.com/java/java_methods.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9" name="TextBox 38"/>
          <p:cNvSpPr txBox="1"/>
          <p:nvPr/>
        </p:nvSpPr>
        <p:spPr>
          <a:xfrm>
            <a:off x="673442" y="1353627"/>
            <a:ext cx="5193958" cy="1384995"/>
          </a:xfrm>
          <a:prstGeom prst="rect">
            <a:avLst/>
          </a:prstGeom>
          <a:noFill/>
        </p:spPr>
        <p:txBody>
          <a:bodyPr wrap="square" rtlCol="0">
            <a:spAutoFit/>
          </a:bodyPr>
          <a:lstStyle/>
          <a:p>
            <a:pPr marL="285750" indent="-285750">
              <a:buFontTx/>
              <a:buChar char="-"/>
            </a:pPr>
            <a:r>
              <a:rPr lang="en-US" sz="2800" dirty="0" smtClean="0">
                <a:solidFill>
                  <a:schemeClr val="bg1"/>
                </a:solidFill>
                <a:latin typeface="Palatino Linotype" panose="02040502050505030304" pitchFamily="18" charset="0"/>
              </a:rPr>
              <a:t>Inheritance</a:t>
            </a:r>
          </a:p>
          <a:p>
            <a:pPr marL="285750" indent="-285750">
              <a:buFontTx/>
              <a:buChar char="-"/>
            </a:pPr>
            <a:r>
              <a:rPr lang="en-US" sz="2800" dirty="0" smtClean="0">
                <a:solidFill>
                  <a:schemeClr val="bg1"/>
                </a:solidFill>
                <a:latin typeface="Palatino Linotype" panose="02040502050505030304" pitchFamily="18" charset="0"/>
              </a:rPr>
              <a:t>Chained Constructors</a:t>
            </a:r>
            <a:endParaRPr lang="en-US" sz="2800" dirty="0" smtClean="0">
              <a:solidFill>
                <a:schemeClr val="bg1"/>
              </a:solidFill>
              <a:latin typeface="Palatino Linotype" panose="02040502050505030304" pitchFamily="18" charset="0"/>
            </a:endParaRPr>
          </a:p>
          <a:p>
            <a:pPr marL="285750" indent="-285750">
              <a:buFontTx/>
              <a:buChar char="-"/>
            </a:pPr>
            <a:r>
              <a:rPr lang="en-US" sz="2800" dirty="0" smtClean="0">
                <a:solidFill>
                  <a:schemeClr val="bg1"/>
                </a:solidFill>
                <a:latin typeface="Palatino Linotype" panose="02040502050505030304" pitchFamily="18" charset="0"/>
              </a:rPr>
              <a:t>“virtual”</a:t>
            </a:r>
            <a:endParaRPr lang="en-US" sz="2800" dirty="0" smtClean="0">
              <a:solidFill>
                <a:schemeClr val="bg1"/>
              </a:solidFill>
              <a:latin typeface="Palatino Linotype" panose="02040502050505030304" pitchFamily="18" charset="0"/>
            </a:endParaRPr>
          </a:p>
        </p:txBody>
      </p:sp>
      <p:pic>
        <p:nvPicPr>
          <p:cNvPr id="3" name="Picture 2"/>
          <p:cNvPicPr>
            <a:picLocks noChangeAspect="1"/>
          </p:cNvPicPr>
          <p:nvPr/>
        </p:nvPicPr>
        <p:blipFill>
          <a:blip r:embed="rId3"/>
          <a:stretch>
            <a:fillRect/>
          </a:stretch>
        </p:blipFill>
        <p:spPr>
          <a:xfrm>
            <a:off x="4724400" y="1888692"/>
            <a:ext cx="3962400" cy="3044898"/>
          </a:xfrm>
          <a:prstGeom prst="rect">
            <a:avLst/>
          </a:prstGeom>
        </p:spPr>
      </p:pic>
    </p:spTree>
    <p:extLst>
      <p:ext uri="{BB962C8B-B14F-4D97-AF65-F5344CB8AC3E}">
        <p14:creationId xmlns:p14="http://schemas.microsoft.com/office/powerpoint/2010/main" val="1238553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Undesired Behavior?</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10</a:t>
            </a:fld>
            <a:endParaRPr lang="en-US"/>
          </a:p>
        </p:txBody>
      </p:sp>
      <p:sp>
        <p:nvSpPr>
          <p:cNvPr id="6" name="TextBox 5"/>
          <p:cNvSpPr txBox="1"/>
          <p:nvPr/>
        </p:nvSpPr>
        <p:spPr>
          <a:xfrm>
            <a:off x="457200" y="1326974"/>
            <a:ext cx="5562600" cy="4845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2,3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3,4</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4,5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5410200" y="4953000"/>
            <a:ext cx="1990648" cy="949385"/>
          </a:xfrm>
          <a:prstGeom prst="rect">
            <a:avLst/>
          </a:prstGeom>
        </p:spPr>
      </p:pic>
    </p:spTree>
    <p:extLst>
      <p:ext uri="{BB962C8B-B14F-4D97-AF65-F5344CB8AC3E}">
        <p14:creationId xmlns:p14="http://schemas.microsoft.com/office/powerpoint/2010/main" val="35221862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fade">
                                      <p:cBhvr>
                                        <p:cTn id="18" dur="500"/>
                                        <p:tgtEl>
                                          <p:spTgt spid="6">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animEffect transition="in" filter="fade">
                                      <p:cBhvr>
                                        <p:cTn id="23" dur="500"/>
                                        <p:tgtEl>
                                          <p:spTgt spid="6">
                                            <p:txEl>
                                              <p:pRg st="12" end="12"/>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animEffect transition="in" filter="fade">
                                      <p:cBhvr>
                                        <p:cTn id="27" dur="500"/>
                                        <p:tgtEl>
                                          <p:spTgt spid="6">
                                            <p:txEl>
                                              <p:pRg st="13" end="13"/>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6">
                                            <p:txEl>
                                              <p:pRg st="14" end="14"/>
                                            </p:txEl>
                                          </p:spTgt>
                                        </p:tgtEl>
                                        <p:attrNameLst>
                                          <p:attrName>style.visibility</p:attrName>
                                        </p:attrNameLst>
                                      </p:cBhvr>
                                      <p:to>
                                        <p:strVal val="visible"/>
                                      </p:to>
                                    </p:set>
                                    <p:animEffect transition="in" filter="fade">
                                      <p:cBhvr>
                                        <p:cTn id="31" dur="500"/>
                                        <p:tgtEl>
                                          <p:spTgt spid="6">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500"/>
                                        <p:tgtEl>
                                          <p:spTgt spid="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6" end="16"/>
                                            </p:txEl>
                                          </p:spTgt>
                                        </p:tgtEl>
                                        <p:attrNameLst>
                                          <p:attrName>style.visibility</p:attrName>
                                        </p:attrNameLst>
                                      </p:cBhvr>
                                      <p:to>
                                        <p:strVal val="visible"/>
                                      </p:to>
                                    </p:set>
                                    <p:animEffect transition="in" filter="fade">
                                      <p:cBhvr>
                                        <p:cTn id="47" dur="500"/>
                                        <p:tgtEl>
                                          <p:spTgt spid="6">
                                            <p:txEl>
                                              <p:pRg st="16" end="16"/>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6">
                                            <p:txEl>
                                              <p:pRg st="17" end="17"/>
                                            </p:txEl>
                                          </p:spTgt>
                                        </p:tgtEl>
                                        <p:attrNameLst>
                                          <p:attrName>style.visibility</p:attrName>
                                        </p:attrNameLst>
                                      </p:cBhvr>
                                      <p:to>
                                        <p:strVal val="visible"/>
                                      </p:to>
                                    </p:set>
                                    <p:animEffect transition="in" filter="fade">
                                      <p:cBhvr>
                                        <p:cTn id="51" dur="500"/>
                                        <p:tgtEl>
                                          <p:spTgt spid="6">
                                            <p:txEl>
                                              <p:pRg st="17" end="1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Pick a Function</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11</a:t>
            </a:fld>
            <a:endParaRPr lang="en-US"/>
          </a:p>
        </p:txBody>
      </p:sp>
      <p:grpSp>
        <p:nvGrpSpPr>
          <p:cNvPr id="16" name="Group 15"/>
          <p:cNvGrpSpPr/>
          <p:nvPr/>
        </p:nvGrpSpPr>
        <p:grpSpPr>
          <a:xfrm>
            <a:off x="3602058" y="2741264"/>
            <a:ext cx="1143000" cy="762000"/>
            <a:chOff x="3602058" y="2741264"/>
            <a:chExt cx="1143000" cy="762000"/>
          </a:xfrm>
        </p:grpSpPr>
        <p:sp>
          <p:nvSpPr>
            <p:cNvPr id="5" name="TextBox 4"/>
            <p:cNvSpPr txBox="1"/>
            <p:nvPr/>
          </p:nvSpPr>
          <p:spPr>
            <a:xfrm>
              <a:off x="3602058" y="2741264"/>
              <a:ext cx="1143000" cy="381000"/>
            </a:xfrm>
            <a:prstGeom prst="rect">
              <a:avLst/>
            </a:prstGeom>
            <a:noFill/>
            <a:ln>
              <a:solidFill>
                <a:schemeClr val="tx1"/>
              </a:solidFill>
            </a:ln>
          </p:spPr>
          <p:txBody>
            <a:bodyPr wrap="square" rtlCol="0">
              <a:spAutoFit/>
            </a:bodyPr>
            <a:lstStyle/>
            <a:p>
              <a:r>
                <a:rPr lang="en-US" dirty="0" smtClean="0"/>
                <a:t>x = 4</a:t>
              </a:r>
              <a:endParaRPr lang="en-US" dirty="0"/>
            </a:p>
          </p:txBody>
        </p:sp>
        <p:sp>
          <p:nvSpPr>
            <p:cNvPr id="7" name="TextBox 6"/>
            <p:cNvSpPr txBox="1"/>
            <p:nvPr/>
          </p:nvSpPr>
          <p:spPr>
            <a:xfrm>
              <a:off x="3602058" y="3122264"/>
              <a:ext cx="1143000" cy="381000"/>
            </a:xfrm>
            <a:prstGeom prst="rect">
              <a:avLst/>
            </a:prstGeom>
            <a:noFill/>
            <a:ln>
              <a:solidFill>
                <a:schemeClr val="tx1"/>
              </a:solidFill>
            </a:ln>
          </p:spPr>
          <p:txBody>
            <a:bodyPr wrap="square" rtlCol="0">
              <a:spAutoFit/>
            </a:bodyPr>
            <a:lstStyle/>
            <a:p>
              <a:r>
                <a:rPr lang="en-US" dirty="0"/>
                <a:t>y</a:t>
              </a:r>
              <a:r>
                <a:rPr lang="en-US" dirty="0" smtClean="0"/>
                <a:t> = 5</a:t>
              </a:r>
              <a:endParaRPr lang="en-US" dirty="0"/>
            </a:p>
          </p:txBody>
        </p:sp>
      </p:grpSp>
      <p:grpSp>
        <p:nvGrpSpPr>
          <p:cNvPr id="15" name="Group 14"/>
          <p:cNvGrpSpPr/>
          <p:nvPr/>
        </p:nvGrpSpPr>
        <p:grpSpPr>
          <a:xfrm>
            <a:off x="3609860" y="1571001"/>
            <a:ext cx="1143000" cy="762000"/>
            <a:chOff x="3609860" y="1571001"/>
            <a:chExt cx="1143000" cy="762000"/>
          </a:xfrm>
        </p:grpSpPr>
        <p:sp>
          <p:nvSpPr>
            <p:cNvPr id="9" name="TextBox 8"/>
            <p:cNvSpPr txBox="1"/>
            <p:nvPr/>
          </p:nvSpPr>
          <p:spPr>
            <a:xfrm>
              <a:off x="3609860" y="1571001"/>
              <a:ext cx="1143000" cy="381000"/>
            </a:xfrm>
            <a:prstGeom prst="rect">
              <a:avLst/>
            </a:prstGeom>
            <a:noFill/>
            <a:ln>
              <a:solidFill>
                <a:schemeClr val="tx1"/>
              </a:solidFill>
            </a:ln>
          </p:spPr>
          <p:txBody>
            <a:bodyPr wrap="square" rtlCol="0">
              <a:spAutoFit/>
            </a:bodyPr>
            <a:lstStyle/>
            <a:p>
              <a:r>
                <a:rPr lang="en-US" dirty="0" smtClean="0"/>
                <a:t>x = 4</a:t>
              </a:r>
              <a:endParaRPr lang="en-US" dirty="0"/>
            </a:p>
          </p:txBody>
        </p:sp>
        <p:sp>
          <p:nvSpPr>
            <p:cNvPr id="10" name="TextBox 9"/>
            <p:cNvSpPr txBox="1"/>
            <p:nvPr/>
          </p:nvSpPr>
          <p:spPr>
            <a:xfrm>
              <a:off x="3609860" y="1952001"/>
              <a:ext cx="1143000" cy="381000"/>
            </a:xfrm>
            <a:prstGeom prst="rect">
              <a:avLst/>
            </a:prstGeom>
            <a:noFill/>
            <a:ln>
              <a:solidFill>
                <a:schemeClr val="tx1"/>
              </a:solidFill>
            </a:ln>
          </p:spPr>
          <p:txBody>
            <a:bodyPr wrap="square" rtlCol="0">
              <a:spAutoFit/>
            </a:bodyPr>
            <a:lstStyle/>
            <a:p>
              <a:r>
                <a:rPr lang="en-US" dirty="0"/>
                <a:t>y</a:t>
              </a:r>
              <a:r>
                <a:rPr lang="en-US" dirty="0" smtClean="0"/>
                <a:t> = 5</a:t>
              </a:r>
              <a:endParaRPr lang="en-US" dirty="0"/>
            </a:p>
          </p:txBody>
        </p:sp>
      </p:grpSp>
      <p:sp>
        <p:nvSpPr>
          <p:cNvPr id="11" name="TextBox 10"/>
          <p:cNvSpPr txBox="1"/>
          <p:nvPr/>
        </p:nvSpPr>
        <p:spPr>
          <a:xfrm>
            <a:off x="5791200" y="2147451"/>
            <a:ext cx="3352800" cy="2330626"/>
          </a:xfrm>
          <a:prstGeom prst="rect">
            <a:avLst/>
          </a:prstGeom>
          <a:noFill/>
          <a:ln>
            <a:noFill/>
          </a:ln>
          <a:effectLst/>
        </p:spPr>
        <p:txBody>
          <a:bodyPr wrap="none" rtlCol="0">
            <a:noAutofit/>
          </a:bodyPr>
          <a:lstStyle/>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(Point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itle 1"/>
          <p:cNvSpPr txBox="1">
            <a:spLocks/>
          </p:cNvSpPr>
          <p:nvPr/>
        </p:nvSpPr>
        <p:spPr>
          <a:xfrm>
            <a:off x="2071172" y="1474784"/>
            <a:ext cx="1524000"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smtClean="0"/>
              <a:t>Point</a:t>
            </a:r>
            <a:endParaRPr lang="en-US" sz="3200" dirty="0"/>
          </a:p>
        </p:txBody>
      </p:sp>
      <p:sp>
        <p:nvSpPr>
          <p:cNvPr id="13" name="Title 1"/>
          <p:cNvSpPr txBox="1">
            <a:spLocks/>
          </p:cNvSpPr>
          <p:nvPr/>
        </p:nvSpPr>
        <p:spPr>
          <a:xfrm>
            <a:off x="845086" y="2714001"/>
            <a:ext cx="2750086"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err="1" smtClean="0"/>
              <a:t>MovingPoint</a:t>
            </a:r>
            <a:endParaRPr lang="en-US" sz="3200" dirty="0"/>
          </a:p>
        </p:txBody>
      </p:sp>
      <p:sp>
        <p:nvSpPr>
          <p:cNvPr id="14" name="TextBox 13"/>
          <p:cNvSpPr txBox="1"/>
          <p:nvPr/>
        </p:nvSpPr>
        <p:spPr>
          <a:xfrm>
            <a:off x="990599" y="4070912"/>
            <a:ext cx="5791201" cy="2330626"/>
          </a:xfrm>
          <a:prstGeom prst="rect">
            <a:avLst/>
          </a:prstGeom>
          <a:noFill/>
          <a:ln>
            <a:noFill/>
          </a:ln>
          <a:effectLst/>
        </p:spPr>
        <p:txBody>
          <a:bodyPr wrap="none" rtlCol="0">
            <a:noAutofit/>
          </a:bodyPr>
          <a:lstStyle/>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smtClean="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20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9728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Pick a Function</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12</a:t>
            </a:fld>
            <a:endParaRPr lang="en-US"/>
          </a:p>
        </p:txBody>
      </p:sp>
      <p:sp>
        <p:nvSpPr>
          <p:cNvPr id="9" name="TextBox 8"/>
          <p:cNvSpPr txBox="1"/>
          <p:nvPr/>
        </p:nvSpPr>
        <p:spPr>
          <a:xfrm>
            <a:off x="3276600" y="2061826"/>
            <a:ext cx="1143000" cy="381000"/>
          </a:xfrm>
          <a:prstGeom prst="rect">
            <a:avLst/>
          </a:prstGeom>
          <a:noFill/>
          <a:ln>
            <a:solidFill>
              <a:schemeClr val="tx1"/>
            </a:solidFill>
          </a:ln>
        </p:spPr>
        <p:txBody>
          <a:bodyPr wrap="square" rtlCol="0">
            <a:spAutoFit/>
          </a:bodyPr>
          <a:lstStyle/>
          <a:p>
            <a:r>
              <a:rPr lang="en-US" dirty="0" smtClean="0"/>
              <a:t>x = 4</a:t>
            </a:r>
            <a:endParaRPr lang="en-US" dirty="0"/>
          </a:p>
        </p:txBody>
      </p:sp>
      <p:sp>
        <p:nvSpPr>
          <p:cNvPr id="10" name="TextBox 9"/>
          <p:cNvSpPr txBox="1"/>
          <p:nvPr/>
        </p:nvSpPr>
        <p:spPr>
          <a:xfrm>
            <a:off x="3276600" y="2442826"/>
            <a:ext cx="1143000" cy="381000"/>
          </a:xfrm>
          <a:prstGeom prst="rect">
            <a:avLst/>
          </a:prstGeom>
          <a:noFill/>
          <a:ln>
            <a:solidFill>
              <a:schemeClr val="tx1"/>
            </a:solidFill>
          </a:ln>
        </p:spPr>
        <p:txBody>
          <a:bodyPr wrap="square" rtlCol="0">
            <a:spAutoFit/>
          </a:bodyPr>
          <a:lstStyle/>
          <a:p>
            <a:r>
              <a:rPr lang="en-US" dirty="0"/>
              <a:t>y</a:t>
            </a:r>
            <a:r>
              <a:rPr lang="en-US" dirty="0" smtClean="0"/>
              <a:t> = 5</a:t>
            </a:r>
            <a:endParaRPr lang="en-US" dirty="0"/>
          </a:p>
        </p:txBody>
      </p:sp>
      <p:sp>
        <p:nvSpPr>
          <p:cNvPr id="11" name="TextBox 10"/>
          <p:cNvSpPr txBox="1"/>
          <p:nvPr/>
        </p:nvSpPr>
        <p:spPr>
          <a:xfrm>
            <a:off x="5305425" y="1503266"/>
            <a:ext cx="3352800" cy="2330626"/>
          </a:xfrm>
          <a:prstGeom prst="rect">
            <a:avLst/>
          </a:prstGeom>
          <a:noFill/>
          <a:ln>
            <a:noFill/>
          </a:ln>
          <a:effectLst/>
        </p:spPr>
        <p:txBody>
          <a:bodyPr wrap="none" rtlCol="0">
            <a:noAutofit/>
          </a:bodyPr>
          <a:lstStyle/>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(Point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spcAft>
                <a:spcPts val="800"/>
              </a:spcAft>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itle 1"/>
          <p:cNvSpPr txBox="1">
            <a:spLocks/>
          </p:cNvSpPr>
          <p:nvPr/>
        </p:nvSpPr>
        <p:spPr>
          <a:xfrm>
            <a:off x="1454686" y="1639334"/>
            <a:ext cx="1524000"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smtClean="0"/>
              <a:t>Point</a:t>
            </a:r>
            <a:endParaRPr lang="en-US" sz="3200" dirty="0"/>
          </a:p>
        </p:txBody>
      </p:sp>
      <p:sp>
        <p:nvSpPr>
          <p:cNvPr id="13" name="Title 1"/>
          <p:cNvSpPr txBox="1">
            <a:spLocks/>
          </p:cNvSpPr>
          <p:nvPr/>
        </p:nvSpPr>
        <p:spPr>
          <a:xfrm>
            <a:off x="228600" y="3618806"/>
            <a:ext cx="2750086"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err="1" smtClean="0"/>
              <a:t>MovingPoint</a:t>
            </a:r>
            <a:endParaRPr lang="en-US" sz="3200" dirty="0"/>
          </a:p>
        </p:txBody>
      </p:sp>
      <p:sp>
        <p:nvSpPr>
          <p:cNvPr id="18" name="TextBox 17"/>
          <p:cNvSpPr txBox="1"/>
          <p:nvPr/>
        </p:nvSpPr>
        <p:spPr>
          <a:xfrm>
            <a:off x="3386138" y="1713884"/>
            <a:ext cx="962140" cy="307777"/>
          </a:xfrm>
          <a:prstGeom prst="rect">
            <a:avLst/>
          </a:prstGeom>
          <a:noFill/>
          <a:ln>
            <a:solidFill>
              <a:schemeClr val="tx1"/>
            </a:solidFill>
          </a:ln>
        </p:spPr>
        <p:txBody>
          <a:bodyPr wrap="square" rtlCol="0">
            <a:spAutoFit/>
          </a:bodyPr>
          <a:lstStyle/>
          <a:p>
            <a:r>
              <a:rPr lang="en-US" sz="1400" dirty="0" err="1" smtClean="0"/>
              <a:t>getY</a:t>
            </a:r>
            <a:r>
              <a:rPr lang="en-US" sz="1400" dirty="0" smtClean="0"/>
              <a:t>()</a:t>
            </a:r>
            <a:endParaRPr lang="en-US" sz="1400" dirty="0"/>
          </a:p>
        </p:txBody>
      </p:sp>
      <p:sp>
        <p:nvSpPr>
          <p:cNvPr id="19" name="TextBox 18"/>
          <p:cNvSpPr txBox="1"/>
          <p:nvPr/>
        </p:nvSpPr>
        <p:spPr>
          <a:xfrm>
            <a:off x="3386138" y="1406107"/>
            <a:ext cx="962140" cy="307777"/>
          </a:xfrm>
          <a:prstGeom prst="rect">
            <a:avLst/>
          </a:prstGeom>
          <a:noFill/>
          <a:ln>
            <a:solidFill>
              <a:schemeClr val="tx1"/>
            </a:solidFill>
          </a:ln>
        </p:spPr>
        <p:txBody>
          <a:bodyPr wrap="square" rtlCol="0">
            <a:spAutoFit/>
          </a:bodyPr>
          <a:lstStyle/>
          <a:p>
            <a:r>
              <a:rPr lang="en-US" sz="1400" dirty="0" err="1" smtClean="0"/>
              <a:t>getX</a:t>
            </a:r>
            <a:r>
              <a:rPr lang="en-US" sz="1400" dirty="0" smtClean="0"/>
              <a:t>()</a:t>
            </a:r>
            <a:endParaRPr lang="en-US" sz="1400" dirty="0"/>
          </a:p>
        </p:txBody>
      </p:sp>
      <p:sp>
        <p:nvSpPr>
          <p:cNvPr id="20" name="TextBox 19"/>
          <p:cNvSpPr txBox="1"/>
          <p:nvPr/>
        </p:nvSpPr>
        <p:spPr>
          <a:xfrm>
            <a:off x="3276600" y="1315434"/>
            <a:ext cx="1143000" cy="749572"/>
          </a:xfrm>
          <a:prstGeom prst="rect">
            <a:avLst/>
          </a:prstGeom>
          <a:noFill/>
          <a:ln>
            <a:solidFill>
              <a:schemeClr val="tx1"/>
            </a:solidFill>
          </a:ln>
        </p:spPr>
        <p:txBody>
          <a:bodyPr wrap="square" rtlCol="0">
            <a:noAutofit/>
          </a:bodyPr>
          <a:lstStyle/>
          <a:p>
            <a:endParaRPr lang="en-US" dirty="0"/>
          </a:p>
        </p:txBody>
      </p:sp>
      <p:sp>
        <p:nvSpPr>
          <p:cNvPr id="21" name="TextBox 20"/>
          <p:cNvSpPr txBox="1"/>
          <p:nvPr/>
        </p:nvSpPr>
        <p:spPr>
          <a:xfrm>
            <a:off x="3286125" y="4022119"/>
            <a:ext cx="1143000" cy="381000"/>
          </a:xfrm>
          <a:prstGeom prst="rect">
            <a:avLst/>
          </a:prstGeom>
          <a:noFill/>
          <a:ln>
            <a:solidFill>
              <a:schemeClr val="tx1"/>
            </a:solidFill>
          </a:ln>
        </p:spPr>
        <p:txBody>
          <a:bodyPr wrap="square" rtlCol="0">
            <a:spAutoFit/>
          </a:bodyPr>
          <a:lstStyle/>
          <a:p>
            <a:r>
              <a:rPr lang="en-US" dirty="0" smtClean="0"/>
              <a:t>x = 4</a:t>
            </a:r>
            <a:endParaRPr lang="en-US" dirty="0"/>
          </a:p>
        </p:txBody>
      </p:sp>
      <p:sp>
        <p:nvSpPr>
          <p:cNvPr id="22" name="TextBox 21"/>
          <p:cNvSpPr txBox="1"/>
          <p:nvPr/>
        </p:nvSpPr>
        <p:spPr>
          <a:xfrm>
            <a:off x="3286125" y="4403119"/>
            <a:ext cx="1143000" cy="381000"/>
          </a:xfrm>
          <a:prstGeom prst="rect">
            <a:avLst/>
          </a:prstGeom>
          <a:noFill/>
          <a:ln>
            <a:solidFill>
              <a:schemeClr val="tx1"/>
            </a:solidFill>
          </a:ln>
        </p:spPr>
        <p:txBody>
          <a:bodyPr wrap="square" rtlCol="0">
            <a:spAutoFit/>
          </a:bodyPr>
          <a:lstStyle/>
          <a:p>
            <a:r>
              <a:rPr lang="en-US" dirty="0"/>
              <a:t>y</a:t>
            </a:r>
            <a:r>
              <a:rPr lang="en-US" dirty="0" smtClean="0"/>
              <a:t> = 5</a:t>
            </a:r>
            <a:endParaRPr lang="en-US" dirty="0"/>
          </a:p>
        </p:txBody>
      </p:sp>
      <p:sp>
        <p:nvSpPr>
          <p:cNvPr id="23" name="TextBox 22"/>
          <p:cNvSpPr txBox="1"/>
          <p:nvPr/>
        </p:nvSpPr>
        <p:spPr>
          <a:xfrm>
            <a:off x="3395663" y="3674177"/>
            <a:ext cx="962140" cy="307777"/>
          </a:xfrm>
          <a:prstGeom prst="rect">
            <a:avLst/>
          </a:prstGeom>
          <a:noFill/>
          <a:ln>
            <a:solidFill>
              <a:schemeClr val="tx1"/>
            </a:solidFill>
          </a:ln>
        </p:spPr>
        <p:txBody>
          <a:bodyPr wrap="square" rtlCol="0">
            <a:spAutoFit/>
          </a:bodyPr>
          <a:lstStyle/>
          <a:p>
            <a:r>
              <a:rPr lang="en-US" sz="1400" dirty="0" err="1" smtClean="0"/>
              <a:t>getY</a:t>
            </a:r>
            <a:r>
              <a:rPr lang="en-US" sz="1400" dirty="0" smtClean="0"/>
              <a:t>()</a:t>
            </a:r>
            <a:endParaRPr lang="en-US" sz="1400" dirty="0"/>
          </a:p>
        </p:txBody>
      </p:sp>
      <p:sp>
        <p:nvSpPr>
          <p:cNvPr id="24" name="TextBox 23"/>
          <p:cNvSpPr txBox="1"/>
          <p:nvPr/>
        </p:nvSpPr>
        <p:spPr>
          <a:xfrm>
            <a:off x="3395663" y="3366400"/>
            <a:ext cx="962140" cy="307777"/>
          </a:xfrm>
          <a:prstGeom prst="rect">
            <a:avLst/>
          </a:prstGeom>
          <a:noFill/>
          <a:ln>
            <a:solidFill>
              <a:schemeClr val="tx1"/>
            </a:solidFill>
          </a:ln>
        </p:spPr>
        <p:txBody>
          <a:bodyPr wrap="square" rtlCol="0">
            <a:spAutoFit/>
          </a:bodyPr>
          <a:lstStyle/>
          <a:p>
            <a:r>
              <a:rPr lang="en-US" sz="1400" dirty="0" err="1" smtClean="0"/>
              <a:t>getX</a:t>
            </a:r>
            <a:r>
              <a:rPr lang="en-US" sz="1400" dirty="0" smtClean="0"/>
              <a:t>()</a:t>
            </a:r>
            <a:endParaRPr lang="en-US" sz="1400" dirty="0"/>
          </a:p>
        </p:txBody>
      </p:sp>
      <p:sp>
        <p:nvSpPr>
          <p:cNvPr id="25" name="TextBox 24"/>
          <p:cNvSpPr txBox="1"/>
          <p:nvPr/>
        </p:nvSpPr>
        <p:spPr>
          <a:xfrm>
            <a:off x="3286125" y="3275727"/>
            <a:ext cx="1143000" cy="749572"/>
          </a:xfrm>
          <a:prstGeom prst="rect">
            <a:avLst/>
          </a:prstGeom>
          <a:noFill/>
          <a:ln>
            <a:solidFill>
              <a:schemeClr val="tx1"/>
            </a:solidFill>
          </a:ln>
        </p:spPr>
        <p:txBody>
          <a:bodyPr wrap="square" rtlCol="0">
            <a:noAutofit/>
          </a:bodyPr>
          <a:lstStyle/>
          <a:p>
            <a:endParaRPr lang="en-US" dirty="0"/>
          </a:p>
        </p:txBody>
      </p:sp>
      <p:cxnSp>
        <p:nvCxnSpPr>
          <p:cNvPr id="6" name="Straight Arrow Connector 5"/>
          <p:cNvCxnSpPr/>
          <p:nvPr/>
        </p:nvCxnSpPr>
        <p:spPr>
          <a:xfrm>
            <a:off x="4114800" y="1569520"/>
            <a:ext cx="1228725" cy="878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124325" y="3503095"/>
            <a:ext cx="1228725" cy="2402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6287" y="4924366"/>
            <a:ext cx="7591425" cy="1637575"/>
          </a:xfrm>
          <a:prstGeom prst="rect">
            <a:avLst/>
          </a:prstGeom>
          <a:noFill/>
          <a:ln>
            <a:noFill/>
          </a:ln>
          <a:effectLst/>
        </p:spPr>
        <p:txBody>
          <a:bodyPr wrap="none" rtlCol="0">
            <a:noAutofit/>
          </a:bodyPr>
          <a:lstStyle/>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smtClean="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20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07808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Virtual Methods</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13</a:t>
            </a:fld>
            <a:endParaRPr lang="en-US"/>
          </a:p>
        </p:txBody>
      </p:sp>
      <p:sp>
        <p:nvSpPr>
          <p:cNvPr id="6" name="TextBox 5"/>
          <p:cNvSpPr txBox="1"/>
          <p:nvPr/>
        </p:nvSpPr>
        <p:spPr>
          <a:xfrm>
            <a:off x="457200" y="1326974"/>
            <a:ext cx="47244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 Point(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C0"/>
                </a:solidFill>
                <a:latin typeface="Consolas" panose="020B0609020204030204" pitchFamily="49" charset="0"/>
                <a:ea typeface="Calibri" panose="020F0502020204030204" pitchFamily="34" charset="0"/>
                <a:cs typeface="Times New Roman" panose="02020603050405020304" pitchFamily="18" charset="0"/>
              </a:rPr>
              <a:t>        y</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5841579" y="1341663"/>
            <a:ext cx="26670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protected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ounded Rectangle 10"/>
          <p:cNvSpPr/>
          <p:nvPr/>
        </p:nvSpPr>
        <p:spPr>
          <a:xfrm>
            <a:off x="6600825" y="3209924"/>
            <a:ext cx="876300"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57300" y="2705099"/>
            <a:ext cx="876300"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19200" y="3848099"/>
            <a:ext cx="876300"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508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Polymorphism</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14</a:t>
            </a:fld>
            <a:endParaRPr lang="en-US"/>
          </a:p>
        </p:txBody>
      </p:sp>
      <p:sp>
        <p:nvSpPr>
          <p:cNvPr id="6" name="TextBox 5"/>
          <p:cNvSpPr txBox="1"/>
          <p:nvPr/>
        </p:nvSpPr>
        <p:spPr>
          <a:xfrm>
            <a:off x="457200" y="1326974"/>
            <a:ext cx="5562600" cy="4845226"/>
          </a:xfrm>
          <a:prstGeom prst="rect">
            <a:avLst/>
          </a:prstGeom>
          <a:noFill/>
          <a:ln>
            <a:noFill/>
          </a:ln>
          <a:effectLst/>
        </p:spPr>
        <p:txBody>
          <a:bodyPr wrap="none" rtlCol="0">
            <a:noAutofit/>
          </a:bodyPr>
          <a:lstStyle/>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6705600" y="3581400"/>
            <a:ext cx="1590638" cy="2026781"/>
          </a:xfrm>
          <a:prstGeom prst="rect">
            <a:avLst/>
          </a:prstGeom>
        </p:spPr>
      </p:pic>
    </p:spTree>
    <p:extLst>
      <p:ext uri="{BB962C8B-B14F-4D97-AF65-F5344CB8AC3E}">
        <p14:creationId xmlns:p14="http://schemas.microsoft.com/office/powerpoint/2010/main" val="735852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Crystal Ball</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15</a:t>
            </a:fld>
            <a:endParaRPr lang="en-US"/>
          </a:p>
        </p:txBody>
      </p:sp>
      <p:sp>
        <p:nvSpPr>
          <p:cNvPr id="10" name="Content Placeholder 2"/>
          <p:cNvSpPr>
            <a:spLocks noGrp="1"/>
          </p:cNvSpPr>
          <p:nvPr>
            <p:ph idx="1"/>
          </p:nvPr>
        </p:nvSpPr>
        <p:spPr>
          <a:xfrm>
            <a:off x="457200" y="1315039"/>
            <a:ext cx="8229600" cy="4323761"/>
          </a:xfrm>
        </p:spPr>
        <p:txBody>
          <a:bodyPr>
            <a:normAutofit/>
          </a:bodyPr>
          <a:lstStyle/>
          <a:p>
            <a:r>
              <a:rPr lang="en-US" dirty="0" smtClean="0"/>
              <a:t>Should you use all virtual methods? Languages like Java do.</a:t>
            </a:r>
          </a:p>
          <a:p>
            <a:r>
              <a:rPr lang="en-US" dirty="0" smtClean="0"/>
              <a:t>There is an added cost to following the pointer.</a:t>
            </a:r>
          </a:p>
          <a:p>
            <a:r>
              <a:rPr lang="en-US" dirty="0" smtClean="0"/>
              <a:t>There is an extra size in the memory footprint.</a:t>
            </a:r>
          </a:p>
          <a:p>
            <a:endParaRPr lang="en-US" dirty="0"/>
          </a:p>
          <a:p>
            <a:r>
              <a:rPr lang="en-US" dirty="0" smtClean="0"/>
              <a:t>The wonderful Object Oriented design patterns depend on this polymorphism. See next class!</a:t>
            </a:r>
          </a:p>
          <a:p>
            <a:endParaRPr lang="en-US" dirty="0" smtClean="0"/>
          </a:p>
          <a:p>
            <a:pPr lvl="1"/>
            <a:endParaRPr lang="en-US" dirty="0" smtClean="0"/>
          </a:p>
        </p:txBody>
      </p:sp>
    </p:spTree>
    <p:extLst>
      <p:ext uri="{BB962C8B-B14F-4D97-AF65-F5344CB8AC3E}">
        <p14:creationId xmlns:p14="http://schemas.microsoft.com/office/powerpoint/2010/main" val="26987446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Another Bug</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16</a:t>
            </a:fld>
            <a:endParaRPr lang="en-US"/>
          </a:p>
        </p:txBody>
      </p:sp>
      <p:sp>
        <p:nvSpPr>
          <p:cNvPr id="6" name="TextBox 5"/>
          <p:cNvSpPr txBox="1"/>
          <p:nvPr/>
        </p:nvSpPr>
        <p:spPr>
          <a:xfrm>
            <a:off x="457200" y="1326974"/>
            <a:ext cx="4800600" cy="41594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6400800" y="3491876"/>
            <a:ext cx="1919257" cy="1994524"/>
          </a:xfrm>
          <a:prstGeom prst="rect">
            <a:avLst/>
          </a:prstGeom>
        </p:spPr>
      </p:pic>
    </p:spTree>
    <p:extLst>
      <p:ext uri="{BB962C8B-B14F-4D97-AF65-F5344CB8AC3E}">
        <p14:creationId xmlns:p14="http://schemas.microsoft.com/office/powerpoint/2010/main" val="2986300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Another Bug</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17</a:t>
            </a:fld>
            <a:endParaRPr lang="en-US"/>
          </a:p>
        </p:txBody>
      </p:sp>
      <p:sp>
        <p:nvSpPr>
          <p:cNvPr id="6" name="TextBox 5"/>
          <p:cNvSpPr txBox="1"/>
          <p:nvPr/>
        </p:nvSpPr>
        <p:spPr>
          <a:xfrm>
            <a:off x="457200" y="1326974"/>
            <a:ext cx="4800600" cy="51500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protected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4900612" y="1676400"/>
            <a:ext cx="3962400" cy="3900664"/>
          </a:xfrm>
          <a:prstGeom prst="rect">
            <a:avLst/>
          </a:prstGeom>
          <a:noFill/>
          <a:ln>
            <a:noFill/>
          </a:ln>
          <a:effectLst/>
        </p:spPr>
        <p:txBody>
          <a:bodyPr wrap="none" rtlCol="0">
            <a:noAutofit/>
          </a:bodyPr>
          <a:lstStyle/>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ounded Rectangle 7"/>
          <p:cNvSpPr/>
          <p:nvPr/>
        </p:nvSpPr>
        <p:spPr>
          <a:xfrm>
            <a:off x="1952624" y="5238749"/>
            <a:ext cx="1724025"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390775" y="2809875"/>
            <a:ext cx="2952750" cy="249555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1376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Another Bug</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18</a:t>
            </a:fld>
            <a:endParaRPr lang="en-US"/>
          </a:p>
        </p:txBody>
      </p:sp>
      <p:sp>
        <p:nvSpPr>
          <p:cNvPr id="6" name="TextBox 5"/>
          <p:cNvSpPr txBox="1"/>
          <p:nvPr/>
        </p:nvSpPr>
        <p:spPr>
          <a:xfrm>
            <a:off x="457200" y="1326974"/>
            <a:ext cx="4800600" cy="41594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5943600" y="2819400"/>
            <a:ext cx="1981181" cy="3343244"/>
          </a:xfrm>
          <a:prstGeom prst="rect">
            <a:avLst/>
          </a:prstGeom>
        </p:spPr>
      </p:pic>
    </p:spTree>
    <p:extLst>
      <p:ext uri="{BB962C8B-B14F-4D97-AF65-F5344CB8AC3E}">
        <p14:creationId xmlns:p14="http://schemas.microsoft.com/office/powerpoint/2010/main" val="2725573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2053300"/>
            <a:ext cx="2835826" cy="2861259"/>
          </a:xfrm>
          <a:prstGeom prst="rect">
            <a:avLst/>
          </a:prstGeom>
        </p:spPr>
      </p:pic>
      <p:sp>
        <p:nvSpPr>
          <p:cNvPr id="4" name="Title 3"/>
          <p:cNvSpPr>
            <a:spLocks noGrp="1"/>
          </p:cNvSpPr>
          <p:nvPr>
            <p:ph type="title"/>
          </p:nvPr>
        </p:nvSpPr>
        <p:spPr>
          <a:xfrm>
            <a:off x="457200" y="609600"/>
            <a:ext cx="8153400" cy="914400"/>
          </a:xfrm>
        </p:spPr>
        <p:txBody>
          <a:bodyPr/>
          <a:lstStyle/>
          <a:p>
            <a:pPr algn="l"/>
            <a:r>
              <a:rPr lang="en-US" dirty="0" smtClean="0"/>
              <a:t>Your Turn</a:t>
            </a:r>
            <a:endParaRPr lang="en-US" dirty="0"/>
          </a:p>
        </p:txBody>
      </p:sp>
      <p:sp>
        <p:nvSpPr>
          <p:cNvPr id="5" name="Content Placeholder 4"/>
          <p:cNvSpPr>
            <a:spLocks noGrp="1"/>
          </p:cNvSpPr>
          <p:nvPr>
            <p:ph idx="1"/>
          </p:nvPr>
        </p:nvSpPr>
        <p:spPr>
          <a:xfrm>
            <a:off x="457200" y="1524000"/>
            <a:ext cx="8153400" cy="3581401"/>
          </a:xfrm>
        </p:spPr>
        <p:txBody>
          <a:bodyPr>
            <a:normAutofit/>
          </a:bodyPr>
          <a:lstStyle/>
          <a:p>
            <a:r>
              <a:rPr lang="en-US" dirty="0" smtClean="0">
                <a:solidFill>
                  <a:schemeClr val="bg1">
                    <a:lumMod val="50000"/>
                  </a:schemeClr>
                </a:solidFill>
              </a:rPr>
              <a:t>Complete the lab exercise!</a:t>
            </a:r>
          </a:p>
          <a:p>
            <a:pPr lvl="1"/>
            <a:endParaRPr lang="en-US" sz="1200" dirty="0" smtClean="0">
              <a:solidFill>
                <a:schemeClr val="bg1">
                  <a:lumMod val="50000"/>
                </a:schemeClr>
              </a:solidFill>
            </a:endParaRPr>
          </a:p>
          <a:p>
            <a:endParaRPr lang="en-US" sz="2000" dirty="0" smtClean="0">
              <a:solidFill>
                <a:schemeClr val="bg1">
                  <a:lumMod val="50000"/>
                </a:schemeClr>
              </a:solidFill>
            </a:endParaRPr>
          </a:p>
          <a:p>
            <a:pPr lvl="2"/>
            <a:endParaRPr lang="en-US" sz="1200" dirty="0" smtClean="0">
              <a:solidFill>
                <a:schemeClr val="bg1">
                  <a:lumMod val="50000"/>
                </a:schemeClr>
              </a:solidFill>
            </a:endParaRPr>
          </a:p>
        </p:txBody>
      </p:sp>
      <p:sp>
        <p:nvSpPr>
          <p:cNvPr id="2" name="Slide Number Placeholder 1"/>
          <p:cNvSpPr>
            <a:spLocks noGrp="1"/>
          </p:cNvSpPr>
          <p:nvPr>
            <p:ph type="sldNum" sz="quarter" idx="12"/>
          </p:nvPr>
        </p:nvSpPr>
        <p:spPr/>
        <p:txBody>
          <a:bodyPr/>
          <a:lstStyle/>
          <a:p>
            <a:fld id="{447AC95A-1E7B-453B-B95A-0F50DC30A390}" type="slidenum">
              <a:rPr lang="en-US" smtClean="0"/>
              <a:t>19</a:t>
            </a:fld>
            <a:endParaRPr lang="en-US"/>
          </a:p>
        </p:txBody>
      </p:sp>
    </p:spTree>
    <p:extLst>
      <p:ext uri="{BB962C8B-B14F-4D97-AF65-F5344CB8AC3E}">
        <p14:creationId xmlns:p14="http://schemas.microsoft.com/office/powerpoint/2010/main" val="31642547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584202"/>
            <a:ext cx="7391400" cy="918633"/>
          </a:xfrm>
        </p:spPr>
        <p:txBody>
          <a:bodyPr>
            <a:normAutofit/>
          </a:bodyPr>
          <a:lstStyle/>
          <a:p>
            <a:r>
              <a:rPr lang="en-US" dirty="0" smtClean="0"/>
              <a:t>See Also</a:t>
            </a:r>
            <a:endParaRPr lang="en-US" dirty="0"/>
          </a:p>
        </p:txBody>
      </p:sp>
      <p:sp>
        <p:nvSpPr>
          <p:cNvPr id="7" name="Content Placeholder 6"/>
          <p:cNvSpPr>
            <a:spLocks noGrp="1"/>
          </p:cNvSpPr>
          <p:nvPr>
            <p:ph idx="1"/>
          </p:nvPr>
        </p:nvSpPr>
        <p:spPr>
          <a:xfrm>
            <a:off x="457200" y="1498600"/>
            <a:ext cx="8534400" cy="5080000"/>
          </a:xfrm>
        </p:spPr>
        <p:txBody>
          <a:bodyPr/>
          <a:lstStyle/>
          <a:p>
            <a:pPr marL="0" indent="0">
              <a:buNone/>
            </a:pPr>
            <a:r>
              <a:rPr lang="en-US" dirty="0">
                <a:hlinkClick r:id="rId3"/>
              </a:rPr>
              <a:t>http://</a:t>
            </a:r>
            <a:r>
              <a:rPr lang="en-US" dirty="0" smtClean="0">
                <a:hlinkClick r:id="rId3"/>
              </a:rPr>
              <a:t>www.tutorialspoint.com/cplusplus/cpp_inheritance.htm</a:t>
            </a:r>
            <a:endParaRPr lang="en-US" dirty="0" smtClean="0"/>
          </a:p>
          <a:p>
            <a:pPr marL="0" indent="0">
              <a:buNone/>
            </a:pPr>
            <a:endParaRPr lang="en-US" dirty="0" smtClean="0"/>
          </a:p>
          <a:p>
            <a:pPr marL="0" indent="0">
              <a:buNone/>
            </a:pPr>
            <a:r>
              <a:rPr lang="en-US" dirty="0">
                <a:hlinkClick r:id="rId4"/>
              </a:rPr>
              <a:t>http://</a:t>
            </a:r>
            <a:r>
              <a:rPr lang="en-US" dirty="0" smtClean="0">
                <a:hlinkClick r:id="rId4"/>
              </a:rPr>
              <a:t>www.learncpp.com/cpp-tutorial/85-constructors/</a:t>
            </a:r>
            <a:endParaRPr lang="en-US" dirty="0" smtClean="0"/>
          </a:p>
          <a:p>
            <a:pPr marL="0" indent="0">
              <a:buNone/>
            </a:pPr>
            <a:endParaRPr lang="en-US" dirty="0"/>
          </a:p>
          <a:p>
            <a:pPr marL="0" indent="0">
              <a:buNone/>
            </a:pPr>
            <a:r>
              <a:rPr lang="en-US" dirty="0">
                <a:hlinkClick r:id="rId5"/>
              </a:rPr>
              <a:t>http://</a:t>
            </a:r>
            <a:r>
              <a:rPr lang="en-US" dirty="0" smtClean="0">
                <a:hlinkClick r:id="rId5"/>
              </a:rPr>
              <a:t>stackoverflow.com/questions/2391679/why-do-we-need-virtual-methods-in-c</a:t>
            </a:r>
            <a:endParaRPr lang="en-US" dirty="0" smtClean="0"/>
          </a:p>
          <a:p>
            <a:pPr marL="0" indent="0">
              <a:buNone/>
            </a:pPr>
            <a:endParaRPr lang="en-US" dirty="0"/>
          </a:p>
          <a:p>
            <a:pPr marL="0" indent="0">
              <a:buNone/>
            </a:pPr>
            <a:endParaRPr lang="en-US" dirty="0"/>
          </a:p>
        </p:txBody>
      </p:sp>
      <p:sp>
        <p:nvSpPr>
          <p:cNvPr id="8" name="Content Placeholder 6"/>
          <p:cNvSpPr txBox="1">
            <a:spLocks/>
          </p:cNvSpPr>
          <p:nvPr/>
        </p:nvSpPr>
        <p:spPr>
          <a:xfrm>
            <a:off x="4692757" y="2819400"/>
            <a:ext cx="4114800" cy="294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6070602"/>
            <a:ext cx="609600" cy="366183"/>
          </a:xfrm>
        </p:spPr>
        <p:txBody>
          <a:bodyPr/>
          <a:lstStyle/>
          <a:p>
            <a:fld id="{B9EA2576-3992-4A7D-AC41-AC0E2BE3E45F}" type="slidenum">
              <a:rPr lang="en-US" smtClean="0"/>
              <a:pPr/>
              <a:t>2</a:t>
            </a:fld>
            <a:endParaRPr lang="en-US"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6877" y="3581400"/>
            <a:ext cx="4009872" cy="2672293"/>
          </a:xfrm>
          <a:prstGeom prst="rect">
            <a:avLst/>
          </a:prstGeom>
        </p:spPr>
      </p:pic>
    </p:spTree>
    <p:extLst>
      <p:ext uri="{BB962C8B-B14F-4D97-AF65-F5344CB8AC3E}">
        <p14:creationId xmlns:p14="http://schemas.microsoft.com/office/powerpoint/2010/main" val="61317220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87" name="TextBox 86"/>
          <p:cNvSpPr txBox="1"/>
          <p:nvPr/>
        </p:nvSpPr>
        <p:spPr>
          <a:xfrm>
            <a:off x="304800" y="673307"/>
            <a:ext cx="6278880" cy="5698788"/>
          </a:xfrm>
          <a:prstGeom prst="rect">
            <a:avLst/>
          </a:prstGeom>
          <a:noFill/>
          <a:ln>
            <a:noFill/>
          </a:ln>
          <a:effectLst/>
        </p:spPr>
        <p:txBody>
          <a:bodyPr wrap="none" rtlCol="0">
            <a:no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Point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a:t>
            </a:r>
            <a:r>
              <a:rPr lang="en-US" sz="12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"In constructor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2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this</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this</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a:t>
            </a:r>
            <a:r>
              <a:rPr lang="en-US" sz="12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"In destructor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2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endPar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a:xfrm>
            <a:off x="457200" y="324439"/>
            <a:ext cx="8229600" cy="990600"/>
          </a:xfrm>
        </p:spPr>
        <p:txBody>
          <a:bodyPr/>
          <a:lstStyle/>
          <a:p>
            <a:r>
              <a:rPr lang="en-US" dirty="0" err="1" smtClean="0"/>
              <a:t>ColorPoint</a:t>
            </a:r>
            <a:endParaRPr lang="en-US" dirty="0"/>
          </a:p>
        </p:txBody>
      </p:sp>
      <p:sp>
        <p:nvSpPr>
          <p:cNvPr id="3" name="Content Placeholder 2"/>
          <p:cNvSpPr>
            <a:spLocks noGrp="1"/>
          </p:cNvSpPr>
          <p:nvPr>
            <p:ph idx="1"/>
          </p:nvPr>
        </p:nvSpPr>
        <p:spPr>
          <a:xfrm>
            <a:off x="3048000" y="4791535"/>
            <a:ext cx="5505565" cy="1580560"/>
          </a:xfrm>
        </p:spPr>
        <p:txBody>
          <a:bodyPr>
            <a:normAutofit/>
          </a:bodyPr>
          <a:lstStyle/>
          <a:p>
            <a:r>
              <a:rPr lang="en-US" dirty="0" smtClean="0"/>
              <a:t>Point works</a:t>
            </a:r>
          </a:p>
          <a:p>
            <a:r>
              <a:rPr lang="en-US" dirty="0" smtClean="0"/>
              <a:t>How to make a “</a:t>
            </a:r>
            <a:r>
              <a:rPr lang="en-US" dirty="0" err="1" smtClean="0"/>
              <a:t>ColorPoint</a:t>
            </a:r>
            <a:r>
              <a:rPr lang="en-US" dirty="0" smtClean="0"/>
              <a:t>”</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A9B540C-44DA-4F69-89C9-7C84606640D3}" type="slidenum">
              <a:rPr lang="en-US" smtClean="0"/>
              <a:pPr/>
              <a:t>3</a:t>
            </a:fld>
            <a:endParaRPr lang="en-US"/>
          </a:p>
        </p:txBody>
      </p:sp>
      <p:sp>
        <p:nvSpPr>
          <p:cNvPr id="6" name="TextBox 5"/>
          <p:cNvSpPr txBox="1"/>
          <p:nvPr/>
        </p:nvSpPr>
        <p:spPr>
          <a:xfrm>
            <a:off x="5106387" y="1914474"/>
            <a:ext cx="3505200" cy="2484126"/>
          </a:xfrm>
          <a:prstGeom prst="rect">
            <a:avLst/>
          </a:prstGeom>
          <a:noFill/>
          <a:ln>
            <a:noFill/>
          </a:ln>
          <a:effectLst/>
        </p:spPr>
        <p:txBody>
          <a:bodyPr wrap="none" rtlCol="0">
            <a:no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Color</a:t>
            </a:r>
            <a:r>
              <a:rPr lang="en-US" sz="1200" dirty="0" err="1" smtClean="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smtClean="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Point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y, </a:t>
            </a:r>
            <a:r>
              <a:rPr lang="en-US" sz="12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color)</a:t>
            </a: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smtClean="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getColor</a:t>
            </a:r>
            <a:r>
              <a:rPr lang="en-US" sz="12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smtClean="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32813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0" end="10"/>
                                            </p:txEl>
                                          </p:spTgt>
                                        </p:tgtEl>
                                        <p:attrNameLst>
                                          <p:attrName>style.visibility</p:attrName>
                                        </p:attrNameLst>
                                      </p:cBhvr>
                                      <p:to>
                                        <p:strVal val="visible"/>
                                      </p:to>
                                    </p:set>
                                    <p:animEffect transition="in" filter="fade">
                                      <p:cBhvr>
                                        <p:cTn id="20" dur="500"/>
                                        <p:tgtEl>
                                          <p:spTgt spid="6">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Inheriting</a:t>
            </a:r>
            <a:endParaRPr lang="en-US" dirty="0"/>
          </a:p>
        </p:txBody>
      </p:sp>
      <p:sp>
        <p:nvSpPr>
          <p:cNvPr id="3" name="Content Placeholder 2"/>
          <p:cNvSpPr>
            <a:spLocks noGrp="1"/>
          </p:cNvSpPr>
          <p:nvPr>
            <p:ph idx="1"/>
          </p:nvPr>
        </p:nvSpPr>
        <p:spPr>
          <a:xfrm>
            <a:off x="457200" y="1315039"/>
            <a:ext cx="8229600" cy="1199561"/>
          </a:xfrm>
        </p:spPr>
        <p:txBody>
          <a:bodyPr>
            <a:normAutofit/>
          </a:bodyPr>
          <a:lstStyle/>
          <a:p>
            <a:r>
              <a:rPr lang="en-US" dirty="0" smtClean="0"/>
              <a:t>Start with an existing definition</a:t>
            </a:r>
          </a:p>
          <a:p>
            <a:r>
              <a:rPr lang="en-US" dirty="0" smtClean="0"/>
              <a:t>Append to the end of it</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A9B540C-44DA-4F69-89C9-7C84606640D3}" type="slidenum">
              <a:rPr lang="en-US" smtClean="0"/>
              <a:pPr/>
              <a:t>4</a:t>
            </a:fld>
            <a:endParaRPr lang="en-US"/>
          </a:p>
        </p:txBody>
      </p:sp>
      <p:sp>
        <p:nvSpPr>
          <p:cNvPr id="87" name="TextBox 86"/>
          <p:cNvSpPr txBox="1"/>
          <p:nvPr/>
        </p:nvSpPr>
        <p:spPr>
          <a:xfrm>
            <a:off x="459036" y="2667000"/>
            <a:ext cx="6202680" cy="3180761"/>
          </a:xfrm>
          <a:prstGeom prst="rect">
            <a:avLst/>
          </a:prstGeom>
          <a:noFill/>
          <a:ln>
            <a:noFill/>
          </a:ln>
          <a:effectLst/>
        </p:spPr>
        <p:txBody>
          <a:bodyPr wrap="none" rtlCol="0">
            <a:no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3660239" y="4114800"/>
            <a:ext cx="4953000" cy="1428161"/>
          </a:xfrm>
          <a:prstGeom prst="rect">
            <a:avLst/>
          </a:prstGeom>
          <a:noFill/>
          <a:ln>
            <a:noFill/>
          </a:ln>
          <a:effectLst/>
        </p:spPr>
        <p:txBody>
          <a:bodyPr wrap="none" rtlCol="0">
            <a:noAutofit/>
          </a:bodyPr>
          <a:lstStyle/>
          <a:p>
            <a:pPr>
              <a:lnSpc>
                <a:spcPct val="107000"/>
              </a:lnSpc>
            </a:pPr>
            <a:r>
              <a:rPr lang="en-US" sz="16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smtClean="0">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 </a:t>
            </a: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&lt;&lt; p-&gt;</a:t>
            </a:r>
            <a:r>
              <a:rPr lang="en-US" sz="16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6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215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Chaining Constructors</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5</a:t>
            </a:fld>
            <a:endParaRPr lang="en-US"/>
          </a:p>
        </p:txBody>
      </p:sp>
      <p:sp>
        <p:nvSpPr>
          <p:cNvPr id="10" name="Content Placeholder 2"/>
          <p:cNvSpPr>
            <a:spLocks noGrp="1"/>
          </p:cNvSpPr>
          <p:nvPr>
            <p:ph idx="1"/>
          </p:nvPr>
        </p:nvSpPr>
        <p:spPr>
          <a:xfrm>
            <a:off x="457200" y="1315039"/>
            <a:ext cx="8229600" cy="1580561"/>
          </a:xfrm>
        </p:spPr>
        <p:txBody>
          <a:bodyPr>
            <a:normAutofit/>
          </a:bodyPr>
          <a:lstStyle/>
          <a:p>
            <a:r>
              <a:rPr lang="en-US" dirty="0" smtClean="0"/>
              <a:t>You MUST call a base classes constructor first</a:t>
            </a:r>
          </a:p>
          <a:p>
            <a:r>
              <a:rPr lang="en-US" dirty="0" smtClean="0"/>
              <a:t>The compiler will insert a call to the no-</a:t>
            </a:r>
            <a:r>
              <a:rPr lang="en-US" dirty="0" err="1" smtClean="0"/>
              <a:t>arg</a:t>
            </a:r>
            <a:r>
              <a:rPr lang="en-US" dirty="0" smtClean="0"/>
              <a:t> if you do not (what if the base class has no no-</a:t>
            </a:r>
            <a:r>
              <a:rPr lang="en-US" dirty="0" err="1" smtClean="0"/>
              <a:t>arg</a:t>
            </a:r>
            <a:r>
              <a:rPr lang="en-US" dirty="0" smtClean="0"/>
              <a:t>?)</a:t>
            </a:r>
            <a:endParaRPr lang="en-US" dirty="0"/>
          </a:p>
          <a:p>
            <a:pPr lvl="1"/>
            <a:endParaRPr lang="en-US" dirty="0" smtClean="0"/>
          </a:p>
        </p:txBody>
      </p:sp>
      <p:sp>
        <p:nvSpPr>
          <p:cNvPr id="6" name="TextBox 5"/>
          <p:cNvSpPr txBox="1"/>
          <p:nvPr/>
        </p:nvSpPr>
        <p:spPr>
          <a:xfrm>
            <a:off x="459036" y="2667000"/>
            <a:ext cx="6017964" cy="3810000"/>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color) : Point(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this</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color;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ounded Rectangle 6"/>
          <p:cNvSpPr/>
          <p:nvPr/>
        </p:nvSpPr>
        <p:spPr>
          <a:xfrm>
            <a:off x="4419600" y="3938143"/>
            <a:ext cx="1447800"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670338" y="5921652"/>
            <a:ext cx="5200019" cy="805896"/>
          </a:xfrm>
          <a:prstGeom prst="rect">
            <a:avLst/>
          </a:prstGeom>
          <a:noFill/>
          <a:ln>
            <a:noFill/>
          </a:ln>
          <a:effectLst/>
        </p:spPr>
        <p:txBody>
          <a:bodyPr wrap="none" rtlCol="0">
            <a:noAutofit/>
          </a:bodyPr>
          <a:lstStyle/>
          <a:p>
            <a:pPr>
              <a:lnSpc>
                <a:spcPct val="107000"/>
              </a:lnSpc>
            </a:pPr>
            <a:r>
              <a:rPr lang="en-US" sz="1400" b="1"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color) : </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Point()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300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Long Chains</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6</a:t>
            </a:fld>
            <a:endParaRPr lang="en-US"/>
          </a:p>
        </p:txBody>
      </p:sp>
      <p:sp>
        <p:nvSpPr>
          <p:cNvPr id="10" name="Content Placeholder 2"/>
          <p:cNvSpPr>
            <a:spLocks noGrp="1"/>
          </p:cNvSpPr>
          <p:nvPr>
            <p:ph idx="1"/>
          </p:nvPr>
        </p:nvSpPr>
        <p:spPr>
          <a:xfrm>
            <a:off x="457200" y="1315039"/>
            <a:ext cx="8229600" cy="4323761"/>
          </a:xfrm>
        </p:spPr>
        <p:txBody>
          <a:bodyPr>
            <a:normAutofit/>
          </a:bodyPr>
          <a:lstStyle/>
          <a:p>
            <a:r>
              <a:rPr lang="en-US" dirty="0" smtClean="0"/>
              <a:t>The base class constructor is called first in your constructor</a:t>
            </a:r>
          </a:p>
          <a:p>
            <a:endParaRPr lang="en-US" dirty="0" smtClean="0"/>
          </a:p>
          <a:p>
            <a:r>
              <a:rPr lang="en-US" dirty="0" smtClean="0"/>
              <a:t>The base class destructor is called LAST in your destructor</a:t>
            </a:r>
          </a:p>
          <a:p>
            <a:endParaRPr lang="en-US" dirty="0" smtClean="0"/>
          </a:p>
          <a:p>
            <a:r>
              <a:rPr lang="en-US" dirty="0" smtClean="0"/>
              <a:t>Compiler automatically calls destructor for you</a:t>
            </a:r>
          </a:p>
          <a:p>
            <a:endParaRPr lang="en-US" dirty="0"/>
          </a:p>
          <a:p>
            <a:r>
              <a:rPr lang="en-US" dirty="0" smtClean="0"/>
              <a:t>You can extend the extended class all you want!</a:t>
            </a:r>
            <a:endParaRPr lang="en-US" dirty="0"/>
          </a:p>
          <a:p>
            <a:pPr lvl="1"/>
            <a:endParaRPr lang="en-US" dirty="0" smtClean="0"/>
          </a:p>
        </p:txBody>
      </p:sp>
    </p:spTree>
    <p:extLst>
      <p:ext uri="{BB962C8B-B14F-4D97-AF65-F5344CB8AC3E}">
        <p14:creationId xmlns:p14="http://schemas.microsoft.com/office/powerpoint/2010/main" val="44909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Is-a</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7</a:t>
            </a:fld>
            <a:endParaRPr lang="en-US"/>
          </a:p>
        </p:txBody>
      </p:sp>
      <p:sp>
        <p:nvSpPr>
          <p:cNvPr id="6" name="TextBox 5"/>
          <p:cNvSpPr txBox="1"/>
          <p:nvPr/>
        </p:nvSpPr>
        <p:spPr>
          <a:xfrm>
            <a:off x="533400" y="1219200"/>
            <a:ext cx="6017964" cy="5334000"/>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    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q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(4,5,100);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(q);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What the </a:t>
            </a:r>
            <a:r>
              <a:rPr lang="en-US" sz="1400" u="sng" dirty="0">
                <a:solidFill>
                  <a:srgbClr val="3F7F5F"/>
                </a:solidFill>
                <a:latin typeface="Consolas" panose="020B0609020204030204" pitchFamily="49" charset="0"/>
                <a:ea typeface="Calibri" panose="020F0502020204030204" pitchFamily="34" charset="0"/>
                <a:cs typeface="Times New Roman" panose="02020603050405020304" pitchFamily="18" charset="0"/>
              </a:rPr>
              <a:t>heck</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r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(6,7,8);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 = q;</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q = 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q =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1676400" y="5334000"/>
            <a:ext cx="3371429" cy="371429"/>
          </a:xfrm>
          <a:prstGeom prst="rect">
            <a:avLst/>
          </a:prstGeom>
        </p:spPr>
      </p:pic>
      <p:pic>
        <p:nvPicPr>
          <p:cNvPr id="11" name="Picture 10"/>
          <p:cNvPicPr>
            <a:picLocks noChangeAspect="1"/>
          </p:cNvPicPr>
          <p:nvPr/>
        </p:nvPicPr>
        <p:blipFill>
          <a:blip r:embed="rId5"/>
          <a:stretch>
            <a:fillRect/>
          </a:stretch>
        </p:blipFill>
        <p:spPr>
          <a:xfrm>
            <a:off x="838200" y="5455461"/>
            <a:ext cx="128505" cy="128505"/>
          </a:xfrm>
          <a:prstGeom prst="rect">
            <a:avLst/>
          </a:prstGeom>
        </p:spPr>
      </p:pic>
    </p:spTree>
    <p:extLst>
      <p:ext uri="{BB962C8B-B14F-4D97-AF65-F5344CB8AC3E}">
        <p14:creationId xmlns:p14="http://schemas.microsoft.com/office/powerpoint/2010/main" val="1403881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fade">
                                      <p:cBhvr>
                                        <p:cTn id="10" dur="500"/>
                                        <p:tgtEl>
                                          <p:spTgt spid="6">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Effect transition="in" filter="fade">
                                      <p:cBhvr>
                                        <p:cTn id="13" dur="500"/>
                                        <p:tgtEl>
                                          <p:spTgt spid="6">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fade">
                                      <p:cBhvr>
                                        <p:cTn id="18" dur="500"/>
                                        <p:tgtEl>
                                          <p:spTgt spid="6">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animEffect transition="in" filter="fade">
                                      <p:cBhvr>
                                        <p:cTn id="23" dur="500"/>
                                        <p:tgtEl>
                                          <p:spTgt spid="6">
                                            <p:txEl>
                                              <p:pRg st="12" end="1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14" end="14"/>
                                            </p:txEl>
                                          </p:spTgt>
                                        </p:tgtEl>
                                        <p:attrNameLst>
                                          <p:attrName>style.visibility</p:attrName>
                                        </p:attrNameLst>
                                      </p:cBhvr>
                                      <p:to>
                                        <p:strVal val="visible"/>
                                      </p:to>
                                    </p:set>
                                    <p:animEffect transition="in" filter="fade">
                                      <p:cBhvr>
                                        <p:cTn id="28" dur="500"/>
                                        <p:tgtEl>
                                          <p:spTgt spid="6">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animEffect transition="in" filter="fade">
                                      <p:cBhvr>
                                        <p:cTn id="33" dur="500"/>
                                        <p:tgtEl>
                                          <p:spTgt spid="6">
                                            <p:txEl>
                                              <p:pRg st="16" end="1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18" end="18"/>
                                            </p:txEl>
                                          </p:spTgt>
                                        </p:tgtEl>
                                        <p:attrNameLst>
                                          <p:attrName>style.visibility</p:attrName>
                                        </p:attrNameLst>
                                      </p:cBhvr>
                                      <p:to>
                                        <p:strVal val="visible"/>
                                      </p:to>
                                    </p:set>
                                    <p:animEffect transition="in" filter="fade">
                                      <p:cBhvr>
                                        <p:cTn id="38" dur="500"/>
                                        <p:tgtEl>
                                          <p:spTgt spid="6">
                                            <p:txEl>
                                              <p:pRg st="18" end="1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animEffect transition="in" filter="fade">
                                      <p:cBhvr>
                                        <p:cTn id="51"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Terminology</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8</a:t>
            </a:fld>
            <a:endParaRPr lang="en-US"/>
          </a:p>
        </p:txBody>
      </p:sp>
      <p:sp>
        <p:nvSpPr>
          <p:cNvPr id="10" name="Content Placeholder 2"/>
          <p:cNvSpPr>
            <a:spLocks noGrp="1"/>
          </p:cNvSpPr>
          <p:nvPr>
            <p:ph idx="1"/>
          </p:nvPr>
        </p:nvSpPr>
        <p:spPr>
          <a:xfrm>
            <a:off x="457200" y="1315039"/>
            <a:ext cx="8229600" cy="4323761"/>
          </a:xfrm>
        </p:spPr>
        <p:txBody>
          <a:bodyPr>
            <a:normAutofit/>
          </a:bodyPr>
          <a:lstStyle/>
          <a:p>
            <a:r>
              <a:rPr lang="en-US" dirty="0" err="1" smtClean="0"/>
              <a:t>ColorPoint</a:t>
            </a:r>
            <a:r>
              <a:rPr lang="en-US" dirty="0" smtClean="0"/>
              <a:t> is-a Point. It can be used in place of.</a:t>
            </a:r>
          </a:p>
          <a:p>
            <a:r>
              <a:rPr lang="en-US" dirty="0" err="1" smtClean="0"/>
              <a:t>ColorPoint</a:t>
            </a:r>
            <a:r>
              <a:rPr lang="en-US" dirty="0" smtClean="0"/>
              <a:t> extends Point. </a:t>
            </a:r>
            <a:r>
              <a:rPr lang="en-US" dirty="0" err="1" smtClean="0"/>
              <a:t>ColorPoint</a:t>
            </a:r>
            <a:r>
              <a:rPr lang="en-US" dirty="0" smtClean="0"/>
              <a:t> inherits from Point.</a:t>
            </a:r>
          </a:p>
          <a:p>
            <a:r>
              <a:rPr lang="en-US" dirty="0" smtClean="0"/>
              <a:t>Point is the </a:t>
            </a:r>
            <a:r>
              <a:rPr lang="en-US" dirty="0" err="1" smtClean="0"/>
              <a:t>baseclass</a:t>
            </a:r>
            <a:r>
              <a:rPr lang="en-US" dirty="0" smtClean="0"/>
              <a:t> of </a:t>
            </a:r>
            <a:r>
              <a:rPr lang="en-US" dirty="0" err="1" smtClean="0"/>
              <a:t>ColorPoint</a:t>
            </a:r>
            <a:endParaRPr lang="en-US" dirty="0" smtClean="0"/>
          </a:p>
          <a:p>
            <a:r>
              <a:rPr lang="en-US" dirty="0" err="1" smtClean="0"/>
              <a:t>ColorPoint</a:t>
            </a:r>
            <a:r>
              <a:rPr lang="en-US" dirty="0" smtClean="0"/>
              <a:t> is a derived class from Point</a:t>
            </a:r>
          </a:p>
          <a:p>
            <a:endParaRPr lang="en-US" dirty="0"/>
          </a:p>
          <a:p>
            <a:r>
              <a:rPr lang="en-US" dirty="0" smtClean="0"/>
              <a:t>If an object has a pointer to another object then we say it “has-a”. It uses another object, but doesn’t inherit from it.</a:t>
            </a:r>
          </a:p>
          <a:p>
            <a:endParaRPr lang="en-US" dirty="0" smtClean="0"/>
          </a:p>
          <a:p>
            <a:pPr lvl="1"/>
            <a:endParaRPr lang="en-US" dirty="0" smtClean="0"/>
          </a:p>
        </p:txBody>
      </p:sp>
    </p:spTree>
    <p:extLst>
      <p:ext uri="{BB962C8B-B14F-4D97-AF65-F5344CB8AC3E}">
        <p14:creationId xmlns:p14="http://schemas.microsoft.com/office/powerpoint/2010/main" val="183682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Moving Point</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9</a:t>
            </a:fld>
            <a:endParaRPr lang="en-US"/>
          </a:p>
        </p:txBody>
      </p:sp>
      <p:sp>
        <p:nvSpPr>
          <p:cNvPr id="6" name="TextBox 5"/>
          <p:cNvSpPr txBox="1"/>
          <p:nvPr/>
        </p:nvSpPr>
        <p:spPr>
          <a:xfrm>
            <a:off x="457200" y="1326974"/>
            <a:ext cx="47244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 Point(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C0"/>
                </a:solidFill>
                <a:latin typeface="Consolas" panose="020B0609020204030204" pitchFamily="49" charset="0"/>
                <a:ea typeface="Calibri" panose="020F0502020204030204" pitchFamily="34" charset="0"/>
                <a:cs typeface="Times New Roman" panose="02020603050405020304" pitchFamily="18" charset="0"/>
              </a:rPr>
              <a:t>        y</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smtClean="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5841579" y="1341663"/>
            <a:ext cx="26670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protected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ounded Rectangle 10"/>
          <p:cNvSpPr/>
          <p:nvPr/>
        </p:nvSpPr>
        <p:spPr>
          <a:xfrm>
            <a:off x="1268776" y="2979675"/>
            <a:ext cx="1447800"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08918" y="1752600"/>
            <a:ext cx="1447800"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079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board">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brar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14598</TotalTime>
  <Words>1185</Words>
  <Application>Microsoft Office PowerPoint</Application>
  <PresentationFormat>On-screen Show (4:3)</PresentationFormat>
  <Paragraphs>468</Paragraphs>
  <Slides>19</Slides>
  <Notes>19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19</vt:i4>
      </vt:variant>
    </vt:vector>
  </HeadingPairs>
  <TitlesOfParts>
    <vt:vector size="31" baseType="lpstr">
      <vt:lpstr>Arial</vt:lpstr>
      <vt:lpstr>Calibri</vt:lpstr>
      <vt:lpstr>Century Gothic</vt:lpstr>
      <vt:lpstr>Consolas</vt:lpstr>
      <vt:lpstr>Courier New</vt:lpstr>
      <vt:lpstr>Palatino Linotype</vt:lpstr>
      <vt:lpstr>Times New Roman</vt:lpstr>
      <vt:lpstr>Whiteboard</vt:lpstr>
      <vt:lpstr>Custom Design</vt:lpstr>
      <vt:lpstr>Library</vt:lpstr>
      <vt:lpstr>1_Custom Design</vt:lpstr>
      <vt:lpstr>Additional Material</vt:lpstr>
      <vt:lpstr>Objects</vt:lpstr>
      <vt:lpstr>See Also</vt:lpstr>
      <vt:lpstr>ColorPoint</vt:lpstr>
      <vt:lpstr>Inheriting</vt:lpstr>
      <vt:lpstr>Chaining Constructors</vt:lpstr>
      <vt:lpstr>Long Chains</vt:lpstr>
      <vt:lpstr>Is-a</vt:lpstr>
      <vt:lpstr>Terminology</vt:lpstr>
      <vt:lpstr>Moving Point</vt:lpstr>
      <vt:lpstr>Undesired Behavior?</vt:lpstr>
      <vt:lpstr>Pick a Function</vt:lpstr>
      <vt:lpstr>Pick a Function</vt:lpstr>
      <vt:lpstr>Virtual Methods</vt:lpstr>
      <vt:lpstr>Polymorphism</vt:lpstr>
      <vt:lpstr>Crystal Ball</vt:lpstr>
      <vt:lpstr>Another Bug</vt:lpstr>
      <vt:lpstr>Another Bug</vt:lpstr>
      <vt:lpstr>Another Bug</vt:lpstr>
      <vt:lpstr>Your Turn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Cantrell, Christopher D</cp:lastModifiedBy>
  <cp:revision>273</cp:revision>
  <cp:lastPrinted>2016-02-08T21:07:53Z</cp:lastPrinted>
  <dcterms:created xsi:type="dcterms:W3CDTF">2014-01-17T10:57:26Z</dcterms:created>
  <dcterms:modified xsi:type="dcterms:W3CDTF">2016-02-08T21:09:48Z</dcterms:modified>
</cp:coreProperties>
</file>